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2"/>
  </p:notesMasterIdLst>
  <p:sldIdLst>
    <p:sldId id="256" r:id="rId2"/>
    <p:sldId id="257" r:id="rId3"/>
    <p:sldId id="326" r:id="rId4"/>
    <p:sldId id="327" r:id="rId5"/>
    <p:sldId id="328" r:id="rId6"/>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90" r:id="rId68"/>
    <p:sldId id="391" r:id="rId69"/>
    <p:sldId id="392" r:id="rId70"/>
    <p:sldId id="39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EDF4"/>
    <a:srgbClr val="3B6283"/>
    <a:srgbClr val="F6F6F6"/>
    <a:srgbClr val="585858"/>
    <a:srgbClr val="0057A5"/>
    <a:srgbClr val="958C7D"/>
    <a:srgbClr val="675848"/>
    <a:srgbClr val="FDEFC7"/>
    <a:srgbClr val="FFD246"/>
    <a:srgbClr val="FFE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710958-0DD4-5D34-6F31-D23C5FFE9102}" v="165" dt="2025-01-03T10:17:14.701"/>
    <p1510:client id="{697EE06B-5B1E-EC94-DAE1-3CD0B107BF65}" v="110" dt="2025-01-03T10:29:47.437"/>
    <p1510:client id="{B71CF5DF-97AF-41EB-6F0A-251D05E97A9B}" v="89" dt="2025-01-02T18:07:11.3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RKI HARCHEGANI MOHAMMAD" userId="S::s306490@studenti.polito.it::33815f80-da40-4dbe-8afc-495f74e40675" providerId="AD" clId="Web-{697EE06B-5B1E-EC94-DAE1-3CD0B107BF65}"/>
    <pc:docChg chg="modSld">
      <pc:chgData name="TORKI HARCHEGANI MOHAMMAD" userId="S::s306490@studenti.polito.it::33815f80-da40-4dbe-8afc-495f74e40675" providerId="AD" clId="Web-{697EE06B-5B1E-EC94-DAE1-3CD0B107BF65}" dt="2025-01-03T10:29:47.437" v="95" actId="14100"/>
      <pc:docMkLst>
        <pc:docMk/>
      </pc:docMkLst>
      <pc:sldChg chg="addSp delSp modSp mod setBg">
        <pc:chgData name="TORKI HARCHEGANI MOHAMMAD" userId="S::s306490@studenti.polito.it::33815f80-da40-4dbe-8afc-495f74e40675" providerId="AD" clId="Web-{697EE06B-5B1E-EC94-DAE1-3CD0B107BF65}" dt="2025-01-03T10:22:22.641" v="19"/>
        <pc:sldMkLst>
          <pc:docMk/>
          <pc:sldMk cId="622338017" sldId="375"/>
        </pc:sldMkLst>
        <pc:spChg chg="mod">
          <ac:chgData name="TORKI HARCHEGANI MOHAMMAD" userId="S::s306490@studenti.polito.it::33815f80-da40-4dbe-8afc-495f74e40675" providerId="AD" clId="Web-{697EE06B-5B1E-EC94-DAE1-3CD0B107BF65}" dt="2025-01-03T10:21:39.624" v="12" actId="14100"/>
          <ac:spMkLst>
            <pc:docMk/>
            <pc:sldMk cId="622338017" sldId="375"/>
            <ac:spMk id="5" creationId="{C4DE92DB-5F3A-03BF-02EE-10597F2F7521}"/>
          </ac:spMkLst>
        </pc:spChg>
        <pc:spChg chg="mod modVis">
          <ac:chgData name="TORKI HARCHEGANI MOHAMMAD" userId="S::s306490@studenti.polito.it::33815f80-da40-4dbe-8afc-495f74e40675" providerId="AD" clId="Web-{697EE06B-5B1E-EC94-DAE1-3CD0B107BF65}" dt="2025-01-03T10:21:53.140" v="14"/>
          <ac:spMkLst>
            <pc:docMk/>
            <pc:sldMk cId="622338017" sldId="375"/>
            <ac:spMk id="7" creationId="{78074C20-FD9F-95E1-5EE7-6C49E50FC1BE}"/>
          </ac:spMkLst>
        </pc:spChg>
        <pc:spChg chg="mod modVis">
          <ac:chgData name="TORKI HARCHEGANI MOHAMMAD" userId="S::s306490@studenti.polito.it::33815f80-da40-4dbe-8afc-495f74e40675" providerId="AD" clId="Web-{697EE06B-5B1E-EC94-DAE1-3CD0B107BF65}" dt="2025-01-03T10:21:54.827" v="16"/>
          <ac:spMkLst>
            <pc:docMk/>
            <pc:sldMk cId="622338017" sldId="375"/>
            <ac:spMk id="8" creationId="{F492F284-A58D-70EB-4162-8E7869695A7D}"/>
          </ac:spMkLst>
        </pc:spChg>
        <pc:picChg chg="add del mod modVis">
          <ac:chgData name="TORKI HARCHEGANI MOHAMMAD" userId="S::s306490@studenti.polito.it::33815f80-da40-4dbe-8afc-495f74e40675" providerId="AD" clId="Web-{697EE06B-5B1E-EC94-DAE1-3CD0B107BF65}" dt="2025-01-03T10:22:22.641" v="19"/>
          <ac:picMkLst>
            <pc:docMk/>
            <pc:sldMk cId="622338017" sldId="375"/>
            <ac:picMk id="3" creationId="{5E624321-22C7-F16C-7240-DD20E137A2F4}"/>
          </ac:picMkLst>
        </pc:picChg>
      </pc:sldChg>
      <pc:sldChg chg="modSp">
        <pc:chgData name="TORKI HARCHEGANI MOHAMMAD" userId="S::s306490@studenti.polito.it::33815f80-da40-4dbe-8afc-495f74e40675" providerId="AD" clId="Web-{697EE06B-5B1E-EC94-DAE1-3CD0B107BF65}" dt="2025-01-03T10:29:47.437" v="95" actId="14100"/>
        <pc:sldMkLst>
          <pc:docMk/>
          <pc:sldMk cId="2532368959" sldId="385"/>
        </pc:sldMkLst>
        <pc:spChg chg="mod">
          <ac:chgData name="TORKI HARCHEGANI MOHAMMAD" userId="S::s306490@studenti.polito.it::33815f80-da40-4dbe-8afc-495f74e40675" providerId="AD" clId="Web-{697EE06B-5B1E-EC94-DAE1-3CD0B107BF65}" dt="2025-01-03T10:29:47.437" v="95" actId="14100"/>
          <ac:spMkLst>
            <pc:docMk/>
            <pc:sldMk cId="2532368959" sldId="385"/>
            <ac:spMk id="6" creationId="{61495ED3-D466-9D6C-25C4-0234683B1938}"/>
          </ac:spMkLst>
        </pc:spChg>
      </pc:sldChg>
      <pc:sldChg chg="modSp">
        <pc:chgData name="TORKI HARCHEGANI MOHAMMAD" userId="S::s306490@studenti.polito.it::33815f80-da40-4dbe-8afc-495f74e40675" providerId="AD" clId="Web-{697EE06B-5B1E-EC94-DAE1-3CD0B107BF65}" dt="2025-01-03T10:29:23.780" v="92" actId="14100"/>
        <pc:sldMkLst>
          <pc:docMk/>
          <pc:sldMk cId="2481090033" sldId="388"/>
        </pc:sldMkLst>
        <pc:spChg chg="mod">
          <ac:chgData name="TORKI HARCHEGANI MOHAMMAD" userId="S::s306490@studenti.polito.it::33815f80-da40-4dbe-8afc-495f74e40675" providerId="AD" clId="Web-{697EE06B-5B1E-EC94-DAE1-3CD0B107BF65}" dt="2025-01-03T10:25:35.335" v="50" actId="14100"/>
          <ac:spMkLst>
            <pc:docMk/>
            <pc:sldMk cId="2481090033" sldId="388"/>
            <ac:spMk id="4" creationId="{DF311ECD-AD48-6EC5-B686-B08837C89438}"/>
          </ac:spMkLst>
        </pc:spChg>
        <pc:spChg chg="mod">
          <ac:chgData name="TORKI HARCHEGANI MOHAMMAD" userId="S::s306490@studenti.polito.it::33815f80-da40-4dbe-8afc-495f74e40675" providerId="AD" clId="Web-{697EE06B-5B1E-EC94-DAE1-3CD0B107BF65}" dt="2025-01-03T10:25:31.866" v="49" actId="14100"/>
          <ac:spMkLst>
            <pc:docMk/>
            <pc:sldMk cId="2481090033" sldId="388"/>
            <ac:spMk id="7" creationId="{94B4A9A6-77F2-B076-6A67-465EDD262178}"/>
          </ac:spMkLst>
        </pc:spChg>
        <pc:spChg chg="mod">
          <ac:chgData name="TORKI HARCHEGANI MOHAMMAD" userId="S::s306490@studenti.polito.it::33815f80-da40-4dbe-8afc-495f74e40675" providerId="AD" clId="Web-{697EE06B-5B1E-EC94-DAE1-3CD0B107BF65}" dt="2025-01-03T10:25:38.929" v="51" actId="14100"/>
          <ac:spMkLst>
            <pc:docMk/>
            <pc:sldMk cId="2481090033" sldId="388"/>
            <ac:spMk id="8" creationId="{C948FC9F-D046-3D09-9297-0EFB96DD6CEC}"/>
          </ac:spMkLst>
        </pc:spChg>
        <pc:spChg chg="mod">
          <ac:chgData name="TORKI HARCHEGANI MOHAMMAD" userId="S::s306490@studenti.polito.it::33815f80-da40-4dbe-8afc-495f74e40675" providerId="AD" clId="Web-{697EE06B-5B1E-EC94-DAE1-3CD0B107BF65}" dt="2025-01-03T10:25:42.116" v="52" actId="14100"/>
          <ac:spMkLst>
            <pc:docMk/>
            <pc:sldMk cId="2481090033" sldId="388"/>
            <ac:spMk id="9" creationId="{49B6F95F-89D5-2DF8-70BC-E0C92DFD8973}"/>
          </ac:spMkLst>
        </pc:spChg>
        <pc:spChg chg="mod">
          <ac:chgData name="TORKI HARCHEGANI MOHAMMAD" userId="S::s306490@studenti.polito.it::33815f80-da40-4dbe-8afc-495f74e40675" providerId="AD" clId="Web-{697EE06B-5B1E-EC94-DAE1-3CD0B107BF65}" dt="2025-01-03T10:25:01.349" v="40" actId="14100"/>
          <ac:spMkLst>
            <pc:docMk/>
            <pc:sldMk cId="2481090033" sldId="388"/>
            <ac:spMk id="10" creationId="{0A1A69B8-3D88-5DF3-E7B0-0F883A49C7C2}"/>
          </ac:spMkLst>
        </pc:spChg>
        <pc:spChg chg="mod">
          <ac:chgData name="TORKI HARCHEGANI MOHAMMAD" userId="S::s306490@studenti.polito.it::33815f80-da40-4dbe-8afc-495f74e40675" providerId="AD" clId="Web-{697EE06B-5B1E-EC94-DAE1-3CD0B107BF65}" dt="2025-01-03T10:25:09.318" v="42" actId="14100"/>
          <ac:spMkLst>
            <pc:docMk/>
            <pc:sldMk cId="2481090033" sldId="388"/>
            <ac:spMk id="11" creationId="{7F75792C-7053-C88F-B5DF-5EC616DE9DEC}"/>
          </ac:spMkLst>
        </pc:spChg>
        <pc:spChg chg="mod">
          <ac:chgData name="TORKI HARCHEGANI MOHAMMAD" userId="S::s306490@studenti.polito.it::33815f80-da40-4dbe-8afc-495f74e40675" providerId="AD" clId="Web-{697EE06B-5B1E-EC94-DAE1-3CD0B107BF65}" dt="2025-01-03T10:25:05.021" v="41" actId="14100"/>
          <ac:spMkLst>
            <pc:docMk/>
            <pc:sldMk cId="2481090033" sldId="388"/>
            <ac:spMk id="12" creationId="{644E608A-F28A-F805-1F6B-AF0876E50165}"/>
          </ac:spMkLst>
        </pc:spChg>
        <pc:spChg chg="mod">
          <ac:chgData name="TORKI HARCHEGANI MOHAMMAD" userId="S::s306490@studenti.polito.it::33815f80-da40-4dbe-8afc-495f74e40675" providerId="AD" clId="Web-{697EE06B-5B1E-EC94-DAE1-3CD0B107BF65}" dt="2025-01-03T10:25:26.741" v="48" actId="20577"/>
          <ac:spMkLst>
            <pc:docMk/>
            <pc:sldMk cId="2481090033" sldId="388"/>
            <ac:spMk id="16" creationId="{41469D02-B0B2-7EC2-0AE8-FCB20A7BEAD3}"/>
          </ac:spMkLst>
        </pc:spChg>
        <pc:spChg chg="mod">
          <ac:chgData name="TORKI HARCHEGANI MOHAMMAD" userId="S::s306490@studenti.polito.it::33815f80-da40-4dbe-8afc-495f74e40675" providerId="AD" clId="Web-{697EE06B-5B1E-EC94-DAE1-3CD0B107BF65}" dt="2025-01-03T10:25:21.725" v="46" actId="20577"/>
          <ac:spMkLst>
            <pc:docMk/>
            <pc:sldMk cId="2481090033" sldId="388"/>
            <ac:spMk id="17" creationId="{C3D213D2-C13C-75D0-4513-D131151CEFB0}"/>
          </ac:spMkLst>
        </pc:spChg>
        <pc:spChg chg="mod">
          <ac:chgData name="TORKI HARCHEGANI MOHAMMAD" userId="S::s306490@studenti.polito.it::33815f80-da40-4dbe-8afc-495f74e40675" providerId="AD" clId="Web-{697EE06B-5B1E-EC94-DAE1-3CD0B107BF65}" dt="2025-01-03T10:24:47.505" v="36" actId="20577"/>
          <ac:spMkLst>
            <pc:docMk/>
            <pc:sldMk cId="2481090033" sldId="388"/>
            <ac:spMk id="19" creationId="{F0240592-4810-3C7A-D7B3-5685C0CCF4C8}"/>
          </ac:spMkLst>
        </pc:spChg>
        <pc:spChg chg="mod">
          <ac:chgData name="TORKI HARCHEGANI MOHAMMAD" userId="S::s306490@studenti.polito.it::33815f80-da40-4dbe-8afc-495f74e40675" providerId="AD" clId="Web-{697EE06B-5B1E-EC94-DAE1-3CD0B107BF65}" dt="2025-01-03T10:29:23.780" v="92" actId="14100"/>
          <ac:spMkLst>
            <pc:docMk/>
            <pc:sldMk cId="2481090033" sldId="388"/>
            <ac:spMk id="20" creationId="{F5927C11-A0B4-146E-B2B3-422FD16796DE}"/>
          </ac:spMkLst>
        </pc:spChg>
        <pc:spChg chg="mod">
          <ac:chgData name="TORKI HARCHEGANI MOHAMMAD" userId="S::s306490@studenti.polito.it::33815f80-da40-4dbe-8afc-495f74e40675" providerId="AD" clId="Web-{697EE06B-5B1E-EC94-DAE1-3CD0B107BF65}" dt="2025-01-03T10:27:14.229" v="76" actId="14100"/>
          <ac:spMkLst>
            <pc:docMk/>
            <pc:sldMk cId="2481090033" sldId="388"/>
            <ac:spMk id="25" creationId="{1B5268AF-6871-4678-CCE8-AF58EEE122B7}"/>
          </ac:spMkLst>
        </pc:spChg>
        <pc:spChg chg="mod">
          <ac:chgData name="TORKI HARCHEGANI MOHAMMAD" userId="S::s306490@studenti.polito.it::33815f80-da40-4dbe-8afc-495f74e40675" providerId="AD" clId="Web-{697EE06B-5B1E-EC94-DAE1-3CD0B107BF65}" dt="2025-01-03T10:27:16.823" v="77" actId="14100"/>
          <ac:spMkLst>
            <pc:docMk/>
            <pc:sldMk cId="2481090033" sldId="388"/>
            <ac:spMk id="26" creationId="{F7585290-0029-8DC6-45D5-8F886AC3554D}"/>
          </ac:spMkLst>
        </pc:spChg>
        <pc:spChg chg="mod">
          <ac:chgData name="TORKI HARCHEGANI MOHAMMAD" userId="S::s306490@studenti.polito.it::33815f80-da40-4dbe-8afc-495f74e40675" providerId="AD" clId="Web-{697EE06B-5B1E-EC94-DAE1-3CD0B107BF65}" dt="2025-01-03T10:27:09.760" v="75" actId="14100"/>
          <ac:spMkLst>
            <pc:docMk/>
            <pc:sldMk cId="2481090033" sldId="388"/>
            <ac:spMk id="27" creationId="{8C9C3E23-39DB-03DD-1833-DA45F7A63724}"/>
          </ac:spMkLst>
        </pc:spChg>
        <pc:spChg chg="mod">
          <ac:chgData name="TORKI HARCHEGANI MOHAMMAD" userId="S::s306490@studenti.polito.it::33815f80-da40-4dbe-8afc-495f74e40675" providerId="AD" clId="Web-{697EE06B-5B1E-EC94-DAE1-3CD0B107BF65}" dt="2025-01-03T10:27:02.369" v="72" actId="14100"/>
          <ac:spMkLst>
            <pc:docMk/>
            <pc:sldMk cId="2481090033" sldId="388"/>
            <ac:spMk id="28" creationId="{0CF64F1E-DD79-248E-A915-EFB717AEED63}"/>
          </ac:spMkLst>
        </pc:spChg>
        <pc:spChg chg="mod">
          <ac:chgData name="TORKI HARCHEGANI MOHAMMAD" userId="S::s306490@studenti.polito.it::33815f80-da40-4dbe-8afc-495f74e40675" providerId="AD" clId="Web-{697EE06B-5B1E-EC94-DAE1-3CD0B107BF65}" dt="2025-01-03T10:26:15.243" v="61" actId="20577"/>
          <ac:spMkLst>
            <pc:docMk/>
            <pc:sldMk cId="2481090033" sldId="388"/>
            <ac:spMk id="29" creationId="{2928AE48-3414-4ABB-218C-2471D273BE5F}"/>
          </ac:spMkLst>
        </pc:spChg>
        <pc:spChg chg="mod">
          <ac:chgData name="TORKI HARCHEGANI MOHAMMAD" userId="S::s306490@studenti.polito.it::33815f80-da40-4dbe-8afc-495f74e40675" providerId="AD" clId="Web-{697EE06B-5B1E-EC94-DAE1-3CD0B107BF65}" dt="2025-01-03T10:26:02.820" v="58" actId="14100"/>
          <ac:spMkLst>
            <pc:docMk/>
            <pc:sldMk cId="2481090033" sldId="388"/>
            <ac:spMk id="30" creationId="{3602250E-4F8F-36BD-5BC0-CA9FE6A4562A}"/>
          </ac:spMkLst>
        </pc:spChg>
        <pc:spChg chg="mod">
          <ac:chgData name="TORKI HARCHEGANI MOHAMMAD" userId="S::s306490@studenti.polito.it::33815f80-da40-4dbe-8afc-495f74e40675" providerId="AD" clId="Web-{697EE06B-5B1E-EC94-DAE1-3CD0B107BF65}" dt="2025-01-03T10:26:53.291" v="69" actId="1076"/>
          <ac:spMkLst>
            <pc:docMk/>
            <pc:sldMk cId="2481090033" sldId="388"/>
            <ac:spMk id="31" creationId="{7950B94C-D5BC-C4EA-A564-23BB2A8466D4}"/>
          </ac:spMkLst>
        </pc:spChg>
        <pc:spChg chg="mod">
          <ac:chgData name="TORKI HARCHEGANI MOHAMMAD" userId="S::s306490@studenti.polito.it::33815f80-da40-4dbe-8afc-495f74e40675" providerId="AD" clId="Web-{697EE06B-5B1E-EC94-DAE1-3CD0B107BF65}" dt="2025-01-03T10:24:57.630" v="39" actId="14100"/>
          <ac:spMkLst>
            <pc:docMk/>
            <pc:sldMk cId="2481090033" sldId="388"/>
            <ac:spMk id="32" creationId="{D6CA45DE-54DA-0690-F0A9-70EA14E00391}"/>
          </ac:spMkLst>
        </pc:spChg>
        <pc:spChg chg="mod">
          <ac:chgData name="TORKI HARCHEGANI MOHAMMAD" userId="S::s306490@studenti.polito.it::33815f80-da40-4dbe-8afc-495f74e40675" providerId="AD" clId="Web-{697EE06B-5B1E-EC94-DAE1-3CD0B107BF65}" dt="2025-01-03T10:27:19.151" v="78" actId="14100"/>
          <ac:spMkLst>
            <pc:docMk/>
            <pc:sldMk cId="2481090033" sldId="388"/>
            <ac:spMk id="43" creationId="{B7B38907-3425-757C-1C3E-6CDD7C21C91B}"/>
          </ac:spMkLst>
        </pc:spChg>
        <pc:spChg chg="mod">
          <ac:chgData name="TORKI HARCHEGANI MOHAMMAD" userId="S::s306490@studenti.polito.it::33815f80-da40-4dbe-8afc-495f74e40675" providerId="AD" clId="Web-{697EE06B-5B1E-EC94-DAE1-3CD0B107BF65}" dt="2025-01-03T10:27:21.792" v="79" actId="14100"/>
          <ac:spMkLst>
            <pc:docMk/>
            <pc:sldMk cId="2481090033" sldId="388"/>
            <ac:spMk id="44" creationId="{8EB5E780-184A-ADE8-891D-CE98D88C3C5B}"/>
          </ac:spMkLst>
        </pc:spChg>
        <pc:spChg chg="mod">
          <ac:chgData name="TORKI HARCHEGANI MOHAMMAD" userId="S::s306490@studenti.polito.it::33815f80-da40-4dbe-8afc-495f74e40675" providerId="AD" clId="Web-{697EE06B-5B1E-EC94-DAE1-3CD0B107BF65}" dt="2025-01-03T10:25:58.945" v="57" actId="14100"/>
          <ac:spMkLst>
            <pc:docMk/>
            <pc:sldMk cId="2481090033" sldId="388"/>
            <ac:spMk id="47" creationId="{44EF1D6B-6120-2AD8-6647-69D57EEAB595}"/>
          </ac:spMkLst>
        </pc:spChg>
        <pc:spChg chg="mod">
          <ac:chgData name="TORKI HARCHEGANI MOHAMMAD" userId="S::s306490@studenti.polito.it::33815f80-da40-4dbe-8afc-495f74e40675" providerId="AD" clId="Web-{697EE06B-5B1E-EC94-DAE1-3CD0B107BF65}" dt="2025-01-03T10:25:56.601" v="56" actId="14100"/>
          <ac:spMkLst>
            <pc:docMk/>
            <pc:sldMk cId="2481090033" sldId="388"/>
            <ac:spMk id="49" creationId="{89BC6FAD-737E-70FD-C8EC-F54A11FD90C7}"/>
          </ac:spMkLst>
        </pc:spChg>
        <pc:spChg chg="mod">
          <ac:chgData name="TORKI HARCHEGANI MOHAMMAD" userId="S::s306490@studenti.polito.it::33815f80-da40-4dbe-8afc-495f74e40675" providerId="AD" clId="Web-{697EE06B-5B1E-EC94-DAE1-3CD0B107BF65}" dt="2025-01-03T10:25:46.726" v="53" actId="14100"/>
          <ac:spMkLst>
            <pc:docMk/>
            <pc:sldMk cId="2481090033" sldId="388"/>
            <ac:spMk id="50" creationId="{B318B15E-4829-4EE7-A78D-98E6DD5C0CBB}"/>
          </ac:spMkLst>
        </pc:spChg>
        <pc:spChg chg="mod">
          <ac:chgData name="TORKI HARCHEGANI MOHAMMAD" userId="S::s306490@studenti.polito.it::33815f80-da40-4dbe-8afc-495f74e40675" providerId="AD" clId="Web-{697EE06B-5B1E-EC94-DAE1-3CD0B107BF65}" dt="2025-01-03T10:25:52.054" v="55" actId="1076"/>
          <ac:spMkLst>
            <pc:docMk/>
            <pc:sldMk cId="2481090033" sldId="388"/>
            <ac:spMk id="51" creationId="{E8C42380-1979-35B5-D32C-69FECFABACBC}"/>
          </ac:spMkLst>
        </pc:spChg>
      </pc:sldChg>
    </pc:docChg>
  </pc:docChgLst>
  <pc:docChgLst>
    <pc:chgData name="TORKI HARCHEGANI MOHAMMAD" userId="S::s306490@studenti.polito.it::33815f80-da40-4dbe-8afc-495f74e40675" providerId="AD" clId="Web-{00710958-0DD4-5D34-6F31-D23C5FFE9102}"/>
    <pc:docChg chg="modSld">
      <pc:chgData name="TORKI HARCHEGANI MOHAMMAD" userId="S::s306490@studenti.polito.it::33815f80-da40-4dbe-8afc-495f74e40675" providerId="AD" clId="Web-{00710958-0DD4-5D34-6F31-D23C5FFE9102}" dt="2025-01-03T10:17:13.810" v="102" actId="20577"/>
      <pc:docMkLst>
        <pc:docMk/>
      </pc:docMkLst>
      <pc:sldChg chg="modSp">
        <pc:chgData name="TORKI HARCHEGANI MOHAMMAD" userId="S::s306490@studenti.polito.it::33815f80-da40-4dbe-8afc-495f74e40675" providerId="AD" clId="Web-{00710958-0DD4-5D34-6F31-D23C5FFE9102}" dt="2025-01-03T10:17:13.810" v="102" actId="20577"/>
        <pc:sldMkLst>
          <pc:docMk/>
          <pc:sldMk cId="3234857843" sldId="256"/>
        </pc:sldMkLst>
        <pc:spChg chg="mod">
          <ac:chgData name="TORKI HARCHEGANI MOHAMMAD" userId="S::s306490@studenti.polito.it::33815f80-da40-4dbe-8afc-495f74e40675" providerId="AD" clId="Web-{00710958-0DD4-5D34-6F31-D23C5FFE9102}" dt="2025-01-03T10:17:13.810" v="102" actId="20577"/>
          <ac:spMkLst>
            <pc:docMk/>
            <pc:sldMk cId="3234857843" sldId="256"/>
            <ac:spMk id="6" creationId="{C0D6BF0B-1555-3E43-EACB-D7E0D59E762A}"/>
          </ac:spMkLst>
        </pc:spChg>
        <pc:spChg chg="mod">
          <ac:chgData name="TORKI HARCHEGANI MOHAMMAD" userId="S::s306490@studenti.polito.it::33815f80-da40-4dbe-8afc-495f74e40675" providerId="AD" clId="Web-{00710958-0DD4-5D34-6F31-D23C5FFE9102}" dt="2025-01-03T10:17:07.623" v="99" actId="20577"/>
          <ac:spMkLst>
            <pc:docMk/>
            <pc:sldMk cId="3234857843" sldId="256"/>
            <ac:spMk id="12" creationId="{BE4C8EAC-EEC6-2A37-C8C3-0449FB3A6AE5}"/>
          </ac:spMkLst>
        </pc:spChg>
        <pc:spChg chg="mod">
          <ac:chgData name="TORKI HARCHEGANI MOHAMMAD" userId="S::s306490@studenti.polito.it::33815f80-da40-4dbe-8afc-495f74e40675" providerId="AD" clId="Web-{00710958-0DD4-5D34-6F31-D23C5FFE9102}" dt="2025-01-03T10:17:03.810" v="98" actId="20577"/>
          <ac:spMkLst>
            <pc:docMk/>
            <pc:sldMk cId="3234857843" sldId="256"/>
            <ac:spMk id="15" creationId="{A5017979-ECB5-0872-FA90-E68BC26D0C0C}"/>
          </ac:spMkLst>
        </pc:spChg>
        <pc:spChg chg="mod">
          <ac:chgData name="TORKI HARCHEGANI MOHAMMAD" userId="S::s306490@studenti.polito.it::33815f80-da40-4dbe-8afc-495f74e40675" providerId="AD" clId="Web-{00710958-0DD4-5D34-6F31-D23C5FFE9102}" dt="2025-01-03T10:16:55.372" v="95" actId="20577"/>
          <ac:spMkLst>
            <pc:docMk/>
            <pc:sldMk cId="3234857843" sldId="256"/>
            <ac:spMk id="20" creationId="{EF38206B-03F4-BAA4-4B6F-824821C3C38F}"/>
          </ac:spMkLst>
        </pc:spChg>
        <pc:spChg chg="mod">
          <ac:chgData name="TORKI HARCHEGANI MOHAMMAD" userId="S::s306490@studenti.polito.it::33815f80-da40-4dbe-8afc-495f74e40675" providerId="AD" clId="Web-{00710958-0DD4-5D34-6F31-D23C5FFE9102}" dt="2025-01-03T10:16:59.935" v="97" actId="20577"/>
          <ac:spMkLst>
            <pc:docMk/>
            <pc:sldMk cId="3234857843" sldId="256"/>
            <ac:spMk id="23" creationId="{E9F8710D-B106-DF42-15BB-0B76AAE53D82}"/>
          </ac:spMkLst>
        </pc:spChg>
      </pc:sldChg>
      <pc:sldChg chg="modSp">
        <pc:chgData name="TORKI HARCHEGANI MOHAMMAD" userId="S::s306490@studenti.polito.it::33815f80-da40-4dbe-8afc-495f74e40675" providerId="AD" clId="Web-{00710958-0DD4-5D34-6F31-D23C5FFE9102}" dt="2025-01-03T10:16:48.575" v="93" actId="20577"/>
        <pc:sldMkLst>
          <pc:docMk/>
          <pc:sldMk cId="943376419" sldId="257"/>
        </pc:sldMkLst>
        <pc:spChg chg="mod">
          <ac:chgData name="TORKI HARCHEGANI MOHAMMAD" userId="S::s306490@studenti.polito.it::33815f80-da40-4dbe-8afc-495f74e40675" providerId="AD" clId="Web-{00710958-0DD4-5D34-6F31-D23C5FFE9102}" dt="2025-01-03T10:16:06.215" v="76" actId="20577"/>
          <ac:spMkLst>
            <pc:docMk/>
            <pc:sldMk cId="943376419" sldId="257"/>
            <ac:spMk id="7" creationId="{F258A9EA-CD8F-1A92-03FB-D9DA23274AD1}"/>
          </ac:spMkLst>
        </pc:spChg>
        <pc:spChg chg="mod">
          <ac:chgData name="TORKI HARCHEGANI MOHAMMAD" userId="S::s306490@studenti.polito.it::33815f80-da40-4dbe-8afc-495f74e40675" providerId="AD" clId="Web-{00710958-0DD4-5D34-6F31-D23C5FFE9102}" dt="2025-01-03T10:16:38.762" v="89" actId="20577"/>
          <ac:spMkLst>
            <pc:docMk/>
            <pc:sldMk cId="943376419" sldId="257"/>
            <ac:spMk id="9" creationId="{080691E8-89D9-04FA-D934-69577360A408}"/>
          </ac:spMkLst>
        </pc:spChg>
        <pc:spChg chg="mod">
          <ac:chgData name="TORKI HARCHEGANI MOHAMMAD" userId="S::s306490@studenti.polito.it::33815f80-da40-4dbe-8afc-495f74e40675" providerId="AD" clId="Web-{00710958-0DD4-5D34-6F31-D23C5FFE9102}" dt="2025-01-03T10:16:42.622" v="91" actId="20577"/>
          <ac:spMkLst>
            <pc:docMk/>
            <pc:sldMk cId="943376419" sldId="257"/>
            <ac:spMk id="12" creationId="{7E6C00F4-56A9-BD46-C189-0EB98C4793D8}"/>
          </ac:spMkLst>
        </pc:spChg>
        <pc:spChg chg="mod">
          <ac:chgData name="TORKI HARCHEGANI MOHAMMAD" userId="S::s306490@studenti.polito.it::33815f80-da40-4dbe-8afc-495f74e40675" providerId="AD" clId="Web-{00710958-0DD4-5D34-6F31-D23C5FFE9102}" dt="2025-01-03T10:16:33.403" v="88" actId="20577"/>
          <ac:spMkLst>
            <pc:docMk/>
            <pc:sldMk cId="943376419" sldId="257"/>
            <ac:spMk id="13" creationId="{F9991441-E087-6983-4103-3C31AB48222F}"/>
          </ac:spMkLst>
        </pc:spChg>
        <pc:spChg chg="mod">
          <ac:chgData name="TORKI HARCHEGANI MOHAMMAD" userId="S::s306490@studenti.polito.it::33815f80-da40-4dbe-8afc-495f74e40675" providerId="AD" clId="Web-{00710958-0DD4-5D34-6F31-D23C5FFE9102}" dt="2025-01-03T10:16:48.575" v="93" actId="20577"/>
          <ac:spMkLst>
            <pc:docMk/>
            <pc:sldMk cId="943376419" sldId="257"/>
            <ac:spMk id="15" creationId="{A03353F4-8C6B-9E11-DECA-864C839880E6}"/>
          </ac:spMkLst>
        </pc:spChg>
      </pc:sldChg>
      <pc:sldChg chg="modSp">
        <pc:chgData name="TORKI HARCHEGANI MOHAMMAD" userId="S::s306490@studenti.polito.it::33815f80-da40-4dbe-8afc-495f74e40675" providerId="AD" clId="Web-{00710958-0DD4-5D34-6F31-D23C5FFE9102}" dt="2025-01-03T10:15:57.136" v="75" actId="20577"/>
        <pc:sldMkLst>
          <pc:docMk/>
          <pc:sldMk cId="1864380461" sldId="328"/>
        </pc:sldMkLst>
        <pc:spChg chg="mod">
          <ac:chgData name="TORKI HARCHEGANI MOHAMMAD" userId="S::s306490@studenti.polito.it::33815f80-da40-4dbe-8afc-495f74e40675" providerId="AD" clId="Web-{00710958-0DD4-5D34-6F31-D23C5FFE9102}" dt="2025-01-03T10:15:57.136" v="75" actId="20577"/>
          <ac:spMkLst>
            <pc:docMk/>
            <pc:sldMk cId="1864380461" sldId="328"/>
            <ac:spMk id="5" creationId="{0BC027B0-EB3D-6622-D475-6A87A31BF041}"/>
          </ac:spMkLst>
        </pc:spChg>
        <pc:spChg chg="mod">
          <ac:chgData name="TORKI HARCHEGANI MOHAMMAD" userId="S::s306490@studenti.polito.it::33815f80-da40-4dbe-8afc-495f74e40675" providerId="AD" clId="Web-{00710958-0DD4-5D34-6F31-D23C5FFE9102}" dt="2025-01-03T10:15:35.214" v="69" actId="20577"/>
          <ac:spMkLst>
            <pc:docMk/>
            <pc:sldMk cId="1864380461" sldId="328"/>
            <ac:spMk id="6" creationId="{DE5FA6F5-6DF4-626A-51DB-A65DAC54D033}"/>
          </ac:spMkLst>
        </pc:spChg>
        <pc:spChg chg="mod">
          <ac:chgData name="TORKI HARCHEGANI MOHAMMAD" userId="S::s306490@studenti.polito.it::33815f80-da40-4dbe-8afc-495f74e40675" providerId="AD" clId="Web-{00710958-0DD4-5D34-6F31-D23C5FFE9102}" dt="2025-01-03T10:15:39.526" v="71" actId="20577"/>
          <ac:spMkLst>
            <pc:docMk/>
            <pc:sldMk cId="1864380461" sldId="328"/>
            <ac:spMk id="9" creationId="{4AF6F12E-CA85-DE1B-D225-E75500693AD8}"/>
          </ac:spMkLst>
        </pc:spChg>
        <pc:spChg chg="mod">
          <ac:chgData name="TORKI HARCHEGANI MOHAMMAD" userId="S::s306490@studenti.polito.it::33815f80-da40-4dbe-8afc-495f74e40675" providerId="AD" clId="Web-{00710958-0DD4-5D34-6F31-D23C5FFE9102}" dt="2025-01-03T10:15:30.651" v="67" actId="20577"/>
          <ac:spMkLst>
            <pc:docMk/>
            <pc:sldMk cId="1864380461" sldId="328"/>
            <ac:spMk id="10" creationId="{117CE607-FE0E-8960-D76D-FFBD8474222C}"/>
          </ac:spMkLst>
        </pc:spChg>
        <pc:spChg chg="mod">
          <ac:chgData name="TORKI HARCHEGANI MOHAMMAD" userId="S::s306490@studenti.polito.it::33815f80-da40-4dbe-8afc-495f74e40675" providerId="AD" clId="Web-{00710958-0DD4-5D34-6F31-D23C5FFE9102}" dt="2025-01-03T10:15:51.167" v="73" actId="20577"/>
          <ac:spMkLst>
            <pc:docMk/>
            <pc:sldMk cId="1864380461" sldId="328"/>
            <ac:spMk id="14" creationId="{9F682AA3-F66D-000E-03E4-9B562F58BCAF}"/>
          </ac:spMkLst>
        </pc:spChg>
        <pc:spChg chg="mod">
          <ac:chgData name="TORKI HARCHEGANI MOHAMMAD" userId="S::s306490@studenti.polito.it::33815f80-da40-4dbe-8afc-495f74e40675" providerId="AD" clId="Web-{00710958-0DD4-5D34-6F31-D23C5FFE9102}" dt="2025-01-03T10:15:46.027" v="72" actId="20577"/>
          <ac:spMkLst>
            <pc:docMk/>
            <pc:sldMk cId="1864380461" sldId="328"/>
            <ac:spMk id="15" creationId="{B3D6BC67-B1FA-739B-BBA0-5498BF906C84}"/>
          </ac:spMkLst>
        </pc:spChg>
      </pc:sldChg>
      <pc:sldChg chg="modSp">
        <pc:chgData name="TORKI HARCHEGANI MOHAMMAD" userId="S::s306490@studenti.polito.it::33815f80-da40-4dbe-8afc-495f74e40675" providerId="AD" clId="Web-{00710958-0DD4-5D34-6F31-D23C5FFE9102}" dt="2025-01-03T10:15:18.854" v="65" actId="20577"/>
        <pc:sldMkLst>
          <pc:docMk/>
          <pc:sldMk cId="2510044393" sldId="336"/>
        </pc:sldMkLst>
        <pc:spChg chg="mod">
          <ac:chgData name="TORKI HARCHEGANI MOHAMMAD" userId="S::s306490@studenti.polito.it::33815f80-da40-4dbe-8afc-495f74e40675" providerId="AD" clId="Web-{00710958-0DD4-5D34-6F31-D23C5FFE9102}" dt="2025-01-03T10:15:15.244" v="64" actId="20577"/>
          <ac:spMkLst>
            <pc:docMk/>
            <pc:sldMk cId="2510044393" sldId="336"/>
            <ac:spMk id="4" creationId="{0654E121-FBE3-E6B8-2D15-68148AEEB662}"/>
          </ac:spMkLst>
        </pc:spChg>
        <pc:spChg chg="mod">
          <ac:chgData name="TORKI HARCHEGANI MOHAMMAD" userId="S::s306490@studenti.polito.it::33815f80-da40-4dbe-8afc-495f74e40675" providerId="AD" clId="Web-{00710958-0DD4-5D34-6F31-D23C5FFE9102}" dt="2025-01-03T10:15:18.854" v="65" actId="20577"/>
          <ac:spMkLst>
            <pc:docMk/>
            <pc:sldMk cId="2510044393" sldId="336"/>
            <ac:spMk id="5" creationId="{FFEE4134-990E-3670-12C9-FD960CF5B5F1}"/>
          </ac:spMkLst>
        </pc:spChg>
        <pc:spChg chg="mod">
          <ac:chgData name="TORKI HARCHEGANI MOHAMMAD" userId="S::s306490@studenti.polito.it::33815f80-da40-4dbe-8afc-495f74e40675" providerId="AD" clId="Web-{00710958-0DD4-5D34-6F31-D23C5FFE9102}" dt="2025-01-03T10:15:09.588" v="63" actId="20577"/>
          <ac:spMkLst>
            <pc:docMk/>
            <pc:sldMk cId="2510044393" sldId="336"/>
            <ac:spMk id="6" creationId="{06558FF0-A329-A778-78AD-63520E72AAF6}"/>
          </ac:spMkLst>
        </pc:spChg>
        <pc:spChg chg="mod">
          <ac:chgData name="TORKI HARCHEGANI MOHAMMAD" userId="S::s306490@studenti.polito.it::33815f80-da40-4dbe-8afc-495f74e40675" providerId="AD" clId="Web-{00710958-0DD4-5D34-6F31-D23C5FFE9102}" dt="2025-01-03T10:15:02.275" v="61" actId="20577"/>
          <ac:spMkLst>
            <pc:docMk/>
            <pc:sldMk cId="2510044393" sldId="336"/>
            <ac:spMk id="8" creationId="{7C2EE4D0-4860-68AE-FA50-5CDEA0B3490D}"/>
          </ac:spMkLst>
        </pc:spChg>
      </pc:sldChg>
      <pc:sldChg chg="modSp">
        <pc:chgData name="TORKI HARCHEGANI MOHAMMAD" userId="S::s306490@studenti.polito.it::33815f80-da40-4dbe-8afc-495f74e40675" providerId="AD" clId="Web-{00710958-0DD4-5D34-6F31-D23C5FFE9102}" dt="2025-01-03T10:14:43.525" v="59" actId="20577"/>
        <pc:sldMkLst>
          <pc:docMk/>
          <pc:sldMk cId="1558244939" sldId="341"/>
        </pc:sldMkLst>
        <pc:spChg chg="mod">
          <ac:chgData name="TORKI HARCHEGANI MOHAMMAD" userId="S::s306490@studenti.polito.it::33815f80-da40-4dbe-8afc-495f74e40675" providerId="AD" clId="Web-{00710958-0DD4-5D34-6F31-D23C5FFE9102}" dt="2025-01-03T10:14:43.525" v="59" actId="20577"/>
          <ac:spMkLst>
            <pc:docMk/>
            <pc:sldMk cId="1558244939" sldId="341"/>
            <ac:spMk id="10" creationId="{EA15EB6B-15AD-99D6-E7FE-C018E5F1E06B}"/>
          </ac:spMkLst>
        </pc:spChg>
      </pc:sldChg>
    </pc:docChg>
  </pc:docChgLst>
  <pc:docChgLst>
    <pc:chgData name="TORKI HARCHEGANI MOHAMMAD" userId="S::s306490@studenti.polito.it::33815f80-da40-4dbe-8afc-495f74e40675" providerId="AD" clId="Web-{B71CF5DF-97AF-41EB-6F0A-251D05E97A9B}"/>
    <pc:docChg chg="modSld">
      <pc:chgData name="TORKI HARCHEGANI MOHAMMAD" userId="S::s306490@studenti.polito.it::33815f80-da40-4dbe-8afc-495f74e40675" providerId="AD" clId="Web-{B71CF5DF-97AF-41EB-6F0A-251D05E97A9B}" dt="2025-01-02T18:07:11.331" v="73" actId="14100"/>
      <pc:docMkLst>
        <pc:docMk/>
      </pc:docMkLst>
      <pc:sldChg chg="addSp delSp modSp">
        <pc:chgData name="TORKI HARCHEGANI MOHAMMAD" userId="S::s306490@studenti.polito.it::33815f80-da40-4dbe-8afc-495f74e40675" providerId="AD" clId="Web-{B71CF5DF-97AF-41EB-6F0A-251D05E97A9B}" dt="2025-01-02T17:42:58.345" v="66" actId="1076"/>
        <pc:sldMkLst>
          <pc:docMk/>
          <pc:sldMk cId="3547048247" sldId="335"/>
        </pc:sldMkLst>
        <pc:spChg chg="add del mod">
          <ac:chgData name="TORKI HARCHEGANI MOHAMMAD" userId="S::s306490@studenti.polito.it::33815f80-da40-4dbe-8afc-495f74e40675" providerId="AD" clId="Web-{B71CF5DF-97AF-41EB-6F0A-251D05E97A9B}" dt="2025-01-02T17:39:29.135" v="24"/>
          <ac:spMkLst>
            <pc:docMk/>
            <pc:sldMk cId="3547048247" sldId="335"/>
            <ac:spMk id="2" creationId="{F9C03253-9E96-50F6-F232-F99CB3F4D50F}"/>
          </ac:spMkLst>
        </pc:spChg>
        <pc:spChg chg="add mod">
          <ac:chgData name="TORKI HARCHEGANI MOHAMMAD" userId="S::s306490@studenti.polito.it::33815f80-da40-4dbe-8afc-495f74e40675" providerId="AD" clId="Web-{B71CF5DF-97AF-41EB-6F0A-251D05E97A9B}" dt="2025-01-02T17:42:28.547" v="63" actId="1076"/>
          <ac:spMkLst>
            <pc:docMk/>
            <pc:sldMk cId="3547048247" sldId="335"/>
            <ac:spMk id="5" creationId="{F2DFB042-6266-965C-2927-3CF0B0011E28}"/>
          </ac:spMkLst>
        </pc:spChg>
        <pc:spChg chg="add mod">
          <ac:chgData name="TORKI HARCHEGANI MOHAMMAD" userId="S::s306490@studenti.polito.it::33815f80-da40-4dbe-8afc-495f74e40675" providerId="AD" clId="Web-{B71CF5DF-97AF-41EB-6F0A-251D05E97A9B}" dt="2025-01-02T17:42:58.345" v="66" actId="1076"/>
          <ac:spMkLst>
            <pc:docMk/>
            <pc:sldMk cId="3547048247" sldId="335"/>
            <ac:spMk id="6" creationId="{23C3D680-7048-A543-3D31-5423A8C9C91E}"/>
          </ac:spMkLst>
        </pc:spChg>
        <pc:spChg chg="mod">
          <ac:chgData name="TORKI HARCHEGANI MOHAMMAD" userId="S::s306490@studenti.polito.it::33815f80-da40-4dbe-8afc-495f74e40675" providerId="AD" clId="Web-{B71CF5DF-97AF-41EB-6F0A-251D05E97A9B}" dt="2025-01-02T17:42:32.203" v="64" actId="1076"/>
          <ac:spMkLst>
            <pc:docMk/>
            <pc:sldMk cId="3547048247" sldId="335"/>
            <ac:spMk id="25" creationId="{2ACC9C59-CAE6-4730-7B23-AD72D9F9514B}"/>
          </ac:spMkLst>
        </pc:spChg>
      </pc:sldChg>
      <pc:sldChg chg="modSp">
        <pc:chgData name="TORKI HARCHEGANI MOHAMMAD" userId="S::s306490@studenti.polito.it::33815f80-da40-4dbe-8afc-495f74e40675" providerId="AD" clId="Web-{B71CF5DF-97AF-41EB-6F0A-251D05E97A9B}" dt="2025-01-02T18:07:11.331" v="73" actId="14100"/>
        <pc:sldMkLst>
          <pc:docMk/>
          <pc:sldMk cId="1558244939" sldId="341"/>
        </pc:sldMkLst>
        <pc:spChg chg="mod">
          <ac:chgData name="TORKI HARCHEGANI MOHAMMAD" userId="S::s306490@studenti.polito.it::33815f80-da40-4dbe-8afc-495f74e40675" providerId="AD" clId="Web-{B71CF5DF-97AF-41EB-6F0A-251D05E97A9B}" dt="2025-01-02T18:06:51.408" v="71" actId="1076"/>
          <ac:spMkLst>
            <pc:docMk/>
            <pc:sldMk cId="1558244939" sldId="341"/>
            <ac:spMk id="10" creationId="{EA15EB6B-15AD-99D6-E7FE-C018E5F1E06B}"/>
          </ac:spMkLst>
        </pc:spChg>
        <pc:spChg chg="mod">
          <ac:chgData name="TORKI HARCHEGANI MOHAMMAD" userId="S::s306490@studenti.polito.it::33815f80-da40-4dbe-8afc-495f74e40675" providerId="AD" clId="Web-{B71CF5DF-97AF-41EB-6F0A-251D05E97A9B}" dt="2025-01-02T18:07:11.331" v="73" actId="14100"/>
          <ac:spMkLst>
            <pc:docMk/>
            <pc:sldMk cId="1558244939" sldId="341"/>
            <ac:spMk id="11" creationId="{826104EC-2643-4A64-868C-2ACE52E0CB3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4161B-AE39-46E1-9770-39DB352BB209}"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B7DBAC-EE15-4CA2-99C8-D1CC11B09621}" type="slidenum">
              <a:rPr lang="en-US" smtClean="0"/>
              <a:t>‹#›</a:t>
            </a:fld>
            <a:endParaRPr lang="en-US"/>
          </a:p>
        </p:txBody>
      </p:sp>
    </p:spTree>
    <p:extLst>
      <p:ext uri="{BB962C8B-B14F-4D97-AF65-F5344CB8AC3E}">
        <p14:creationId xmlns:p14="http://schemas.microsoft.com/office/powerpoint/2010/main" val="4007540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D2-AAEB-0C1C-176C-F5507B570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59DA94-B8B7-D4DC-060A-404785BAE8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4FC0D4-3704-1428-3E56-7320256AB050}"/>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83B17D42-B8D9-0459-2E6F-279585F158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93FFD-5238-1BC8-1A65-4A3B24C299DD}"/>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903512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527A-7E2B-BCD0-792E-4DCDA89476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664683-B016-CBAD-BB6F-7A1F4BA736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745D7D-3945-97D3-2460-B05271B32DAD}"/>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C55A3E99-1F9E-A049-0B64-60EF2C100E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1BEF3D-345F-9DBD-6670-5132C8BB1844}"/>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267320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3C709-D974-C8EF-3B4A-E2319EEFC2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AEBEF0-A7FB-CA05-2748-B31DDE4FB2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95142F-9226-978C-C967-59B946E5181B}"/>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A0FADA6C-B7EB-DBBB-EDEE-B52B9ECE9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9E94F8-A436-EB36-B343-5976FBC99A00}"/>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665990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97EA9-A66D-EEBA-81EF-8F70641C15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87D81-A053-5784-3BEB-594FCEAE37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F45D1-E96E-6CB3-5260-DB06681C8E51}"/>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1FBB73E2-7DF8-948C-3411-0606B7105B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D7D92-1724-499A-A753-DE1C6B67E7D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271695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7CB90-84B2-42F2-DF70-F0A3745628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E7BE2F-251E-A370-0310-4872EE7D78C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0BB59-F6AD-2451-6745-62825A5234A8}"/>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999C3832-A49E-4FCC-DCD1-FC26E242EA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5F0D3-5C4D-E9AF-222F-10620438434F}"/>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5705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CB4F3-FE66-5E57-2324-B99371B480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464406-5938-EF2C-4613-03DC9E715A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99F52-355D-0F49-F88A-A6BCDA56C8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45C9A6-B63A-97A5-D22A-9A15FA2F8575}"/>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6" name="Footer Placeholder 5">
            <a:extLst>
              <a:ext uri="{FF2B5EF4-FFF2-40B4-BE49-F238E27FC236}">
                <a16:creationId xmlns:a16="http://schemas.microsoft.com/office/drawing/2014/main" id="{ACD5403B-8D31-A0D2-4672-2F808BF093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21FC51-8BB5-73CD-CC0E-57E13C6DB5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41487580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7E391-A6DB-9B2B-7599-474C56E39A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3B1634-A189-6803-56C2-228BB9389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2E2472-379B-E9E1-15B6-4B3ED90C8D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D475-8476-9CAF-70E1-D2786EB588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B4EED2-40E5-A1F4-DD8E-93F60210FF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0FF96C-B13D-E798-7ACC-77730C4C8E0E}"/>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8" name="Footer Placeholder 7">
            <a:extLst>
              <a:ext uri="{FF2B5EF4-FFF2-40B4-BE49-F238E27FC236}">
                <a16:creationId xmlns:a16="http://schemas.microsoft.com/office/drawing/2014/main" id="{58B9F50B-ACCC-8917-3D38-67B6D4FC49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119154C-DB22-F06B-32EC-FA0213446998}"/>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219698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FB7F-5685-3019-3254-763E8103CD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3007BC-3590-089A-AAED-DA711145BA68}"/>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4" name="Footer Placeholder 3">
            <a:extLst>
              <a:ext uri="{FF2B5EF4-FFF2-40B4-BE49-F238E27FC236}">
                <a16:creationId xmlns:a16="http://schemas.microsoft.com/office/drawing/2014/main" id="{775684BC-35C1-3F65-E6A8-07D2A2674BC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6F204-6813-015E-F211-4BD1644CBE76}"/>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3896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88AAB7-E0CB-9EDE-2D35-082B507CEEFD}"/>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3" name="Footer Placeholder 2">
            <a:extLst>
              <a:ext uri="{FF2B5EF4-FFF2-40B4-BE49-F238E27FC236}">
                <a16:creationId xmlns:a16="http://schemas.microsoft.com/office/drawing/2014/main" id="{D319BCF0-BDAA-5268-5B01-7D1F18A672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9EBE6B7-A994-E9F1-8ED6-79EA359F1BDE}"/>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143738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0657-6482-01AF-D41A-22BCB42E22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59309B6-205D-EB26-B23E-F5A31D8273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F1D404-9FED-B20B-2467-049A515564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DC55A1-517D-F68F-CE9B-22E9C957CE7B}"/>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6" name="Footer Placeholder 5">
            <a:extLst>
              <a:ext uri="{FF2B5EF4-FFF2-40B4-BE49-F238E27FC236}">
                <a16:creationId xmlns:a16="http://schemas.microsoft.com/office/drawing/2014/main" id="{86E3417C-E3BC-7B49-A559-B0E8069B72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9C1843-1BF5-01C5-26C2-7DC6F041486A}"/>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898314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5CD99-6150-8E36-15A2-2ACC50FCE0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801B55-444D-3567-FADB-00AF4CFB59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543429-D8ED-FD6B-44DE-68C8996B4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01CC16-98C7-EA5F-9A8C-9F9352D52174}"/>
              </a:ext>
            </a:extLst>
          </p:cNvPr>
          <p:cNvSpPr>
            <a:spLocks noGrp="1"/>
          </p:cNvSpPr>
          <p:nvPr>
            <p:ph type="dt" sz="half" idx="10"/>
          </p:nvPr>
        </p:nvSpPr>
        <p:spPr/>
        <p:txBody>
          <a:bodyPr/>
          <a:lstStyle/>
          <a:p>
            <a:fld id="{16FC1195-0E3A-4388-807F-87665949D1B6}" type="datetimeFigureOut">
              <a:rPr lang="en-US" smtClean="0"/>
              <a:t>1/3/2025</a:t>
            </a:fld>
            <a:endParaRPr lang="en-US"/>
          </a:p>
        </p:txBody>
      </p:sp>
      <p:sp>
        <p:nvSpPr>
          <p:cNvPr id="6" name="Footer Placeholder 5">
            <a:extLst>
              <a:ext uri="{FF2B5EF4-FFF2-40B4-BE49-F238E27FC236}">
                <a16:creationId xmlns:a16="http://schemas.microsoft.com/office/drawing/2014/main" id="{23B983EC-D63F-CBE2-1608-FCC36E0FF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8BE026-D114-5A33-54F4-43E451893F77}"/>
              </a:ext>
            </a:extLst>
          </p:cNvPr>
          <p:cNvSpPr>
            <a:spLocks noGrp="1"/>
          </p:cNvSpPr>
          <p:nvPr>
            <p:ph type="sldNum" sz="quarter" idx="12"/>
          </p:nvPr>
        </p:nvSpPr>
        <p:spPr/>
        <p:txBody>
          <a:bodyPr/>
          <a:lstStyle/>
          <a:p>
            <a:fld id="{8CD117CF-2B8D-4A06-B566-41033F85D4C4}" type="slidenum">
              <a:rPr lang="en-US" smtClean="0"/>
              <a:t>‹#›</a:t>
            </a:fld>
            <a:endParaRPr lang="en-US"/>
          </a:p>
        </p:txBody>
      </p:sp>
    </p:spTree>
    <p:extLst>
      <p:ext uri="{BB962C8B-B14F-4D97-AF65-F5344CB8AC3E}">
        <p14:creationId xmlns:p14="http://schemas.microsoft.com/office/powerpoint/2010/main" val="3437781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D389B0-9554-2C29-C949-3CD4DB3367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E559DB-F3E6-CE97-F9AA-EC3CE962F1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EFD61-968C-294C-8AC3-1CC091EFB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FC1195-0E3A-4388-807F-87665949D1B6}" type="datetimeFigureOut">
              <a:rPr lang="en-US" smtClean="0"/>
              <a:t>1/3/2025</a:t>
            </a:fld>
            <a:endParaRPr lang="en-US"/>
          </a:p>
        </p:txBody>
      </p:sp>
      <p:sp>
        <p:nvSpPr>
          <p:cNvPr id="5" name="Footer Placeholder 4">
            <a:extLst>
              <a:ext uri="{FF2B5EF4-FFF2-40B4-BE49-F238E27FC236}">
                <a16:creationId xmlns:a16="http://schemas.microsoft.com/office/drawing/2014/main" id="{E8475ADB-650A-CA1B-1844-96547945EB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74CE21B-EFB3-6D7B-8864-6227BCF8E2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CD117CF-2B8D-4A06-B566-41033F85D4C4}" type="slidenum">
              <a:rPr lang="en-US" smtClean="0"/>
              <a:t>‹#›</a:t>
            </a:fld>
            <a:endParaRPr lang="en-US"/>
          </a:p>
        </p:txBody>
      </p:sp>
    </p:spTree>
    <p:extLst>
      <p:ext uri="{BB962C8B-B14F-4D97-AF65-F5344CB8AC3E}">
        <p14:creationId xmlns:p14="http://schemas.microsoft.com/office/powerpoint/2010/main" val="31471661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hyperlink" Target="mailto:marti.malmi@aalto.fi"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mailto:gavinandersen@gmail.com" TargetMode="External"/><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hyperlink" Target="mailto:jgarzik@exmulti.com" TargetMode="External"/><Relationship Id="rId4" Type="http://schemas.openxmlformats.org/officeDocument/2006/relationships/hyperlink" Target="mailto:nils.schneider@gmail.com"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omputer code&#10;&#10;Description automatically generated with medium confidence">
            <a:extLst>
              <a:ext uri="{FF2B5EF4-FFF2-40B4-BE49-F238E27FC236}">
                <a16:creationId xmlns:a16="http://schemas.microsoft.com/office/drawing/2014/main" id="{2843ECB6-A361-FE3C-10A3-543033BE42F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809751" y="4012"/>
            <a:ext cx="8572498" cy="6857998"/>
          </a:xfrm>
          <a:prstGeom prst="rect">
            <a:avLst/>
          </a:prstGeom>
        </p:spPr>
      </p:pic>
      <p:sp>
        <p:nvSpPr>
          <p:cNvPr id="8" name="Rectangle 7">
            <a:extLst>
              <a:ext uri="{FF2B5EF4-FFF2-40B4-BE49-F238E27FC236}">
                <a16:creationId xmlns:a16="http://schemas.microsoft.com/office/drawing/2014/main" id="{FE19AC2E-BB79-FC60-1FD8-608E60B29075}"/>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0D6BF0B-1555-3E43-EACB-D7E0D59E762A}"/>
              </a:ext>
            </a:extLst>
          </p:cNvPr>
          <p:cNvSpPr txBox="1"/>
          <p:nvPr/>
        </p:nvSpPr>
        <p:spPr>
          <a:xfrm>
            <a:off x="2591524" y="188418"/>
            <a:ext cx="2346994" cy="461665"/>
          </a:xfrm>
          <a:prstGeom prst="rect">
            <a:avLst/>
          </a:prstGeom>
          <a:noFill/>
        </p:spPr>
        <p:txBody>
          <a:bodyPr wrap="square" lIns="91440" tIns="45720" rIns="91440" bIns="45720" rtlCol="0" anchor="t">
            <a:spAutoFit/>
          </a:bodyPr>
          <a:lstStyle/>
          <a:p>
            <a:r>
              <a:rPr lang="en-US" sz="2300" b="1">
                <a:latin typeface="Roboto"/>
                <a:ea typeface="Roboto"/>
                <a:cs typeface="Roboto"/>
              </a:rPr>
              <a:t>Cleartext</a:t>
            </a:r>
            <a:endParaRPr lang="en-US" sz="2300"/>
          </a:p>
        </p:txBody>
      </p:sp>
      <p:sp>
        <p:nvSpPr>
          <p:cNvPr id="14" name="Rectangle 13">
            <a:extLst>
              <a:ext uri="{FF2B5EF4-FFF2-40B4-BE49-F238E27FC236}">
                <a16:creationId xmlns:a16="http://schemas.microsoft.com/office/drawing/2014/main" id="{150822F0-EFF2-B5CE-0632-4F5AFA0F40F5}"/>
              </a:ext>
            </a:extLst>
          </p:cNvPr>
          <p:cNvSpPr/>
          <p:nvPr/>
        </p:nvSpPr>
        <p:spPr>
          <a:xfrm>
            <a:off x="7747108" y="158273"/>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BE4C8EAC-EEC6-2A37-C8C3-0449FB3A6AE5}"/>
              </a:ext>
            </a:extLst>
          </p:cNvPr>
          <p:cNvSpPr txBox="1"/>
          <p:nvPr/>
        </p:nvSpPr>
        <p:spPr>
          <a:xfrm>
            <a:off x="7764696" y="178325"/>
            <a:ext cx="2593555" cy="461665"/>
          </a:xfrm>
          <a:prstGeom prst="rect">
            <a:avLst/>
          </a:prstGeom>
          <a:noFill/>
        </p:spPr>
        <p:txBody>
          <a:bodyPr wrap="square" lIns="91440" tIns="45720" rIns="91440" bIns="45720" anchor="t">
            <a:spAutoFit/>
          </a:bodyPr>
          <a:lstStyle/>
          <a:p>
            <a:r>
              <a:rPr lang="en-US" sz="2300" b="1">
                <a:latin typeface="Roboto"/>
                <a:ea typeface="Roboto"/>
                <a:cs typeface="Roboto"/>
              </a:rPr>
              <a:t>Ciphertext</a:t>
            </a:r>
          </a:p>
        </p:txBody>
      </p:sp>
      <p:sp>
        <p:nvSpPr>
          <p:cNvPr id="18" name="Rectangle 17">
            <a:extLst>
              <a:ext uri="{FF2B5EF4-FFF2-40B4-BE49-F238E27FC236}">
                <a16:creationId xmlns:a16="http://schemas.microsoft.com/office/drawing/2014/main" id="{DCD43756-9ADC-4569-7071-EA1AA5BF804B}"/>
              </a:ext>
            </a:extLst>
          </p:cNvPr>
          <p:cNvSpPr/>
          <p:nvPr/>
        </p:nvSpPr>
        <p:spPr>
          <a:xfrm>
            <a:off x="8766243" y="2968882"/>
            <a:ext cx="1257075" cy="43053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F59FF91-1A33-56DF-E4F9-4858D151509E}"/>
              </a:ext>
            </a:extLst>
          </p:cNvPr>
          <p:cNvSpPr/>
          <p:nvPr/>
        </p:nvSpPr>
        <p:spPr>
          <a:xfrm>
            <a:off x="4918719" y="168187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5017979-ECB5-0872-FA90-E68BC26D0C0C}"/>
              </a:ext>
            </a:extLst>
          </p:cNvPr>
          <p:cNvSpPr txBox="1"/>
          <p:nvPr/>
        </p:nvSpPr>
        <p:spPr>
          <a:xfrm>
            <a:off x="8766243" y="2957805"/>
            <a:ext cx="1954077" cy="461665"/>
          </a:xfrm>
          <a:prstGeom prst="rect">
            <a:avLst/>
          </a:prstGeom>
          <a:noFill/>
        </p:spPr>
        <p:txBody>
          <a:bodyPr wrap="square" lIns="91440" tIns="45720" rIns="91440" bIns="45720" rtlCol="0" anchor="t">
            <a:spAutoFit/>
          </a:bodyPr>
          <a:lstStyle/>
          <a:p>
            <a:r>
              <a:rPr lang="en-US" sz="2300">
                <a:latin typeface="Roboto"/>
                <a:ea typeface="Roboto"/>
                <a:cs typeface="Roboto"/>
              </a:rPr>
              <a:t>Sending</a:t>
            </a:r>
          </a:p>
        </p:txBody>
      </p:sp>
      <p:sp>
        <p:nvSpPr>
          <p:cNvPr id="20" name="TextBox 19">
            <a:extLst>
              <a:ext uri="{FF2B5EF4-FFF2-40B4-BE49-F238E27FC236}">
                <a16:creationId xmlns:a16="http://schemas.microsoft.com/office/drawing/2014/main" id="{EF38206B-03F4-BAA4-4B6F-824821C3C38F}"/>
              </a:ext>
            </a:extLst>
          </p:cNvPr>
          <p:cNvSpPr txBox="1"/>
          <p:nvPr/>
        </p:nvSpPr>
        <p:spPr>
          <a:xfrm>
            <a:off x="4410180" y="1713859"/>
            <a:ext cx="2627977" cy="1154162"/>
          </a:xfrm>
          <a:prstGeom prst="rect">
            <a:avLst/>
          </a:prstGeom>
          <a:noFill/>
        </p:spPr>
        <p:txBody>
          <a:bodyPr wrap="square" lIns="91440" tIns="45720" rIns="91440" bIns="45720" rtlCol="0" anchor="t">
            <a:spAutoFit/>
          </a:bodyPr>
          <a:lstStyle/>
          <a:p>
            <a:pPr algn="ctr"/>
            <a:r>
              <a:rPr lang="en-US" sz="2300">
                <a:latin typeface="Roboto"/>
                <a:ea typeface="Roboto"/>
                <a:cs typeface="Roboto"/>
              </a:rPr>
              <a:t>Encryption</a:t>
            </a:r>
          </a:p>
          <a:p>
            <a:pPr algn="ctr"/>
            <a:r>
              <a:rPr lang="en-US" sz="2300">
                <a:latin typeface="Roboto"/>
                <a:ea typeface="Roboto"/>
                <a:cs typeface="Roboto"/>
              </a:rPr>
              <a:t>with public</a:t>
            </a:r>
          </a:p>
          <a:p>
            <a:pPr algn="ctr"/>
            <a:r>
              <a:rPr lang="en-US" sz="2300">
                <a:latin typeface="Roboto"/>
                <a:ea typeface="Roboto"/>
                <a:cs typeface="Roboto"/>
              </a:rPr>
              <a:t>key</a:t>
            </a:r>
          </a:p>
        </p:txBody>
      </p:sp>
      <p:sp>
        <p:nvSpPr>
          <p:cNvPr id="22" name="Rectangle 21">
            <a:extLst>
              <a:ext uri="{FF2B5EF4-FFF2-40B4-BE49-F238E27FC236}">
                <a16:creationId xmlns:a16="http://schemas.microsoft.com/office/drawing/2014/main" id="{CAA5B5D4-BEE6-40F4-89D9-A48FCD101289}"/>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TextBox 22">
            <a:extLst>
              <a:ext uri="{FF2B5EF4-FFF2-40B4-BE49-F238E27FC236}">
                <a16:creationId xmlns:a16="http://schemas.microsoft.com/office/drawing/2014/main" id="{E9F8710D-B106-DF42-15BB-0B76AAE53D82}"/>
              </a:ext>
            </a:extLst>
          </p:cNvPr>
          <p:cNvSpPr txBox="1"/>
          <p:nvPr/>
        </p:nvSpPr>
        <p:spPr>
          <a:xfrm>
            <a:off x="4520469" y="5592106"/>
            <a:ext cx="2407398" cy="1154162"/>
          </a:xfrm>
          <a:prstGeom prst="rect">
            <a:avLst/>
          </a:prstGeom>
          <a:noFill/>
        </p:spPr>
        <p:txBody>
          <a:bodyPr wrap="square" lIns="91440" tIns="45720" rIns="91440" bIns="45720" rtlCol="0" anchor="t">
            <a:spAutoFit/>
          </a:bodyPr>
          <a:lstStyle/>
          <a:p>
            <a:pPr algn="ctr"/>
            <a:r>
              <a:rPr lang="en-US" sz="2300">
                <a:latin typeface="Roboto"/>
                <a:ea typeface="Roboto"/>
                <a:cs typeface="Roboto"/>
              </a:rPr>
              <a:t>Decryption</a:t>
            </a:r>
          </a:p>
          <a:p>
            <a:pPr algn="ctr"/>
            <a:r>
              <a:rPr lang="en-US" sz="2300">
                <a:latin typeface="Roboto"/>
                <a:ea typeface="Roboto"/>
                <a:cs typeface="Roboto"/>
              </a:rPr>
              <a:t>with private</a:t>
            </a:r>
          </a:p>
          <a:p>
            <a:pPr algn="ctr"/>
            <a:r>
              <a:rPr lang="en-US" sz="2300">
                <a:latin typeface="Roboto"/>
                <a:ea typeface="Roboto"/>
                <a:cs typeface="Roboto"/>
              </a:rPr>
              <a:t>key</a:t>
            </a:r>
          </a:p>
        </p:txBody>
      </p:sp>
    </p:spTree>
    <p:extLst>
      <p:ext uri="{BB962C8B-B14F-4D97-AF65-F5344CB8AC3E}">
        <p14:creationId xmlns:p14="http://schemas.microsoft.com/office/powerpoint/2010/main" val="3234857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C445F-061B-EED3-1FA6-344A70D2A5CA}"/>
            </a:ext>
          </a:extLst>
        </p:cNvPr>
        <p:cNvGrpSpPr/>
        <p:nvPr/>
      </p:nvGrpSpPr>
      <p:grpSpPr>
        <a:xfrm>
          <a:off x="0" y="0"/>
          <a:ext cx="0" cy="0"/>
          <a:chOff x="0" y="0"/>
          <a:chExt cx="0" cy="0"/>
        </a:xfrm>
      </p:grpSpPr>
      <p:pic>
        <p:nvPicPr>
          <p:cNvPr id="3" name="Picture 2" descr="A black and white logo&#10;&#10;Description automatically generated">
            <a:extLst>
              <a:ext uri="{FF2B5EF4-FFF2-40B4-BE49-F238E27FC236}">
                <a16:creationId xmlns:a16="http://schemas.microsoft.com/office/drawing/2014/main" id="{57D7CD1B-2FDF-E555-FEDD-6F06AAD40B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2993" y="2711286"/>
            <a:ext cx="4446013" cy="1435427"/>
          </a:xfrm>
          <a:prstGeom prst="rect">
            <a:avLst/>
          </a:prstGeom>
        </p:spPr>
      </p:pic>
    </p:spTree>
    <p:extLst>
      <p:ext uri="{BB962C8B-B14F-4D97-AF65-F5344CB8AC3E}">
        <p14:creationId xmlns:p14="http://schemas.microsoft.com/office/powerpoint/2010/main" val="2706410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C3D6C4-1075-358D-C1B5-99D21DD25A61}"/>
            </a:ext>
          </a:extLst>
        </p:cNvPr>
        <p:cNvGrpSpPr/>
        <p:nvPr/>
      </p:nvGrpSpPr>
      <p:grpSpPr>
        <a:xfrm>
          <a:off x="0" y="0"/>
          <a:ext cx="0" cy="0"/>
          <a:chOff x="0" y="0"/>
          <a:chExt cx="0" cy="0"/>
        </a:xfrm>
      </p:grpSpPr>
      <p:pic>
        <p:nvPicPr>
          <p:cNvPr id="3" name="Picture 2" descr="A person in a suit speaking into a microphone&#10;&#10;Description automatically generated">
            <a:extLst>
              <a:ext uri="{FF2B5EF4-FFF2-40B4-BE49-F238E27FC236}">
                <a16:creationId xmlns:a16="http://schemas.microsoft.com/office/drawing/2014/main" id="{B5DAD3DA-7C8A-4095-8614-9D529556F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088" y="643466"/>
            <a:ext cx="7657824" cy="5571067"/>
          </a:xfrm>
          <a:prstGeom prst="rect">
            <a:avLst/>
          </a:prstGeom>
        </p:spPr>
      </p:pic>
    </p:spTree>
    <p:extLst>
      <p:ext uri="{BB962C8B-B14F-4D97-AF65-F5344CB8AC3E}">
        <p14:creationId xmlns:p14="http://schemas.microsoft.com/office/powerpoint/2010/main" val="892330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5300C7A-6BFB-0725-4A95-453F9AE0DACD}"/>
            </a:ext>
          </a:extLst>
        </p:cNvPr>
        <p:cNvGrpSpPr/>
        <p:nvPr/>
      </p:nvGrpSpPr>
      <p:grpSpPr>
        <a:xfrm>
          <a:off x="0" y="0"/>
          <a:ext cx="0" cy="0"/>
          <a:chOff x="0" y="0"/>
          <a:chExt cx="0" cy="0"/>
        </a:xfrm>
      </p:grpSpPr>
      <p:pic>
        <p:nvPicPr>
          <p:cNvPr id="3" name="Picture 2" descr="A diagram of a network&#10;&#10;Description automatically generated">
            <a:extLst>
              <a:ext uri="{FF2B5EF4-FFF2-40B4-BE49-F238E27FC236}">
                <a16:creationId xmlns:a16="http://schemas.microsoft.com/office/drawing/2014/main" id="{AE770213-DF69-4411-2129-83D08C66D8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0590" y="643466"/>
            <a:ext cx="7710820" cy="5571067"/>
          </a:xfrm>
          <a:prstGeom prst="rect">
            <a:avLst/>
          </a:prstGeom>
        </p:spPr>
      </p:pic>
      <p:sp>
        <p:nvSpPr>
          <p:cNvPr id="22" name="Rectangle 21">
            <a:extLst>
              <a:ext uri="{FF2B5EF4-FFF2-40B4-BE49-F238E27FC236}">
                <a16:creationId xmlns:a16="http://schemas.microsoft.com/office/drawing/2014/main" id="{A08BCAC8-B2A7-D8E1-9068-98A1D2EF09F6}"/>
              </a:ext>
            </a:extLst>
          </p:cNvPr>
          <p:cNvSpPr/>
          <p:nvPr/>
        </p:nvSpPr>
        <p:spPr>
          <a:xfrm>
            <a:off x="3886200" y="4643037"/>
            <a:ext cx="837246" cy="14611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13F4F0-EB78-420D-1FAE-FB9CF99E6DB1}"/>
              </a:ext>
            </a:extLst>
          </p:cNvPr>
          <p:cNvSpPr txBox="1"/>
          <p:nvPr/>
        </p:nvSpPr>
        <p:spPr>
          <a:xfrm>
            <a:off x="4107221" y="4559597"/>
            <a:ext cx="572593" cy="338554"/>
          </a:xfrm>
          <a:prstGeom prst="rect">
            <a:avLst/>
          </a:prstGeom>
          <a:noFill/>
          <a:ln>
            <a:noFill/>
          </a:ln>
        </p:spPr>
        <p:txBody>
          <a:bodyPr wrap="none" rtlCol="0">
            <a:spAutoFit/>
          </a:bodyPr>
          <a:lstStyle/>
          <a:p>
            <a:r>
              <a:rPr lang="en-US" sz="1600">
                <a:latin typeface="Times New Roman" panose="02020603050405020304" pitchFamily="18" charset="0"/>
                <a:ea typeface="Roboto" panose="02000000000000000000" pitchFamily="2" charset="0"/>
                <a:cs typeface="Times New Roman" panose="02020603050405020304" pitchFamily="18" charset="0"/>
              </a:rPr>
              <a:t>Link</a:t>
            </a:r>
          </a:p>
        </p:txBody>
      </p:sp>
      <p:cxnSp>
        <p:nvCxnSpPr>
          <p:cNvPr id="7" name="Straight Arrow Connector 6">
            <a:extLst>
              <a:ext uri="{FF2B5EF4-FFF2-40B4-BE49-F238E27FC236}">
                <a16:creationId xmlns:a16="http://schemas.microsoft.com/office/drawing/2014/main" id="{8D1E69C2-F87F-33EC-0DCF-B103FF19DAA8}"/>
              </a:ext>
            </a:extLst>
          </p:cNvPr>
          <p:cNvCxnSpPr>
            <a:cxnSpLocks/>
          </p:cNvCxnSpPr>
          <p:nvPr/>
        </p:nvCxnSpPr>
        <p:spPr>
          <a:xfrm flipH="1">
            <a:off x="3865245" y="4728874"/>
            <a:ext cx="241976" cy="0"/>
          </a:xfrm>
          <a:prstGeom prst="straightConnector1">
            <a:avLst/>
          </a:prstGeom>
          <a:ln w="28575">
            <a:tailEnd type="triangle"/>
          </a:ln>
          <a:effectLst/>
        </p:spPr>
        <p:style>
          <a:lnRef idx="2">
            <a:schemeClr val="dk1"/>
          </a:lnRef>
          <a:fillRef idx="0">
            <a:schemeClr val="dk1"/>
          </a:fillRef>
          <a:effectRef idx="1">
            <a:schemeClr val="dk1"/>
          </a:effectRef>
          <a:fontRef idx="minor">
            <a:schemeClr val="tx1"/>
          </a:fontRef>
        </p:style>
      </p:cxnSp>
      <p:sp>
        <p:nvSpPr>
          <p:cNvPr id="27" name="Rectangle 26">
            <a:extLst>
              <a:ext uri="{FF2B5EF4-FFF2-40B4-BE49-F238E27FC236}">
                <a16:creationId xmlns:a16="http://schemas.microsoft.com/office/drawing/2014/main" id="{E25119F0-C4F7-A349-F65C-8309A5E75E68}"/>
              </a:ext>
            </a:extLst>
          </p:cNvPr>
          <p:cNvSpPr/>
          <p:nvPr/>
        </p:nvSpPr>
        <p:spPr>
          <a:xfrm>
            <a:off x="3412808" y="4947094"/>
            <a:ext cx="801052" cy="32022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6517FD0-1F01-4A97-35B2-6A3EF9B50D89}"/>
              </a:ext>
            </a:extLst>
          </p:cNvPr>
          <p:cNvSpPr txBox="1"/>
          <p:nvPr/>
        </p:nvSpPr>
        <p:spPr>
          <a:xfrm>
            <a:off x="3421381" y="4977872"/>
            <a:ext cx="849164" cy="338554"/>
          </a:xfrm>
          <a:prstGeom prst="rect">
            <a:avLst/>
          </a:prstGeom>
          <a:noFill/>
        </p:spPr>
        <p:txBody>
          <a:bodyPr wrap="square" rtlCol="0">
            <a:spAutoFit/>
          </a:bodyPr>
          <a:lstStyle/>
          <a:p>
            <a:r>
              <a:rPr lang="en-US" sz="1600">
                <a:latin typeface="Times New Roman" panose="02020603050405020304" pitchFamily="18" charset="0"/>
                <a:ea typeface="Roboto" panose="02000000000000000000" pitchFamily="2" charset="0"/>
                <a:cs typeface="Times New Roman" panose="02020603050405020304" pitchFamily="18" charset="0"/>
              </a:rPr>
              <a:t>Station</a:t>
            </a:r>
          </a:p>
        </p:txBody>
      </p:sp>
      <p:cxnSp>
        <p:nvCxnSpPr>
          <p:cNvPr id="24" name="Straight Arrow Connector 23">
            <a:extLst>
              <a:ext uri="{FF2B5EF4-FFF2-40B4-BE49-F238E27FC236}">
                <a16:creationId xmlns:a16="http://schemas.microsoft.com/office/drawing/2014/main" id="{5B46A226-1301-10E8-A7F3-3A27A0629DD1}"/>
              </a:ext>
            </a:extLst>
          </p:cNvPr>
          <p:cNvCxnSpPr>
            <a:stCxn id="14" idx="1"/>
          </p:cNvCxnSpPr>
          <p:nvPr/>
        </p:nvCxnSpPr>
        <p:spPr>
          <a:xfrm flipH="1" flipV="1">
            <a:off x="3238500" y="5029200"/>
            <a:ext cx="182881" cy="117949"/>
          </a:xfrm>
          <a:prstGeom prst="straightConnector1">
            <a:avLst/>
          </a:prstGeom>
          <a:ln w="28575">
            <a:solidFill>
              <a:schemeClr val="tx1"/>
            </a:solidFill>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5FEFC34E-5BF4-B900-D40A-B82C61CD3F96}"/>
              </a:ext>
            </a:extLst>
          </p:cNvPr>
          <p:cNvSpPr/>
          <p:nvPr/>
        </p:nvSpPr>
        <p:spPr>
          <a:xfrm>
            <a:off x="2202180" y="5561653"/>
            <a:ext cx="7528560" cy="5298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ACC9C59-CAE6-4730-7B23-AD72D9F9514B}"/>
              </a:ext>
            </a:extLst>
          </p:cNvPr>
          <p:cNvSpPr txBox="1"/>
          <p:nvPr/>
        </p:nvSpPr>
        <p:spPr>
          <a:xfrm>
            <a:off x="1996904" y="5560819"/>
            <a:ext cx="1890153" cy="1015663"/>
          </a:xfrm>
          <a:prstGeom prst="rect">
            <a:avLst/>
          </a:prstGeom>
          <a:noFill/>
        </p:spPr>
        <p:txBody>
          <a:bodyPr wrap="square" lIns="91440" tIns="45720" rIns="91440" bIns="45720" rtlCol="0" anchor="t">
            <a:spAutoFit/>
          </a:bodyPr>
          <a:lstStyle/>
          <a:p>
            <a:r>
              <a:rPr lang="en-US" sz="2000" b="1">
                <a:latin typeface="Times New Roman"/>
                <a:ea typeface="Roboto"/>
                <a:cs typeface="Times New Roman"/>
              </a:rPr>
              <a:t>(a) Centralized.</a:t>
            </a:r>
          </a:p>
          <a:p>
            <a:r>
              <a:rPr lang="en-US" sz="2000" b="1">
                <a:latin typeface="Times New Roman"/>
                <a:ea typeface="Roboto"/>
                <a:cs typeface="Times New Roman"/>
              </a:rPr>
              <a:t>		</a:t>
            </a:r>
            <a:endParaRPr lang="en-US"/>
          </a:p>
        </p:txBody>
      </p:sp>
      <p:sp>
        <p:nvSpPr>
          <p:cNvPr id="5" name="TextBox 4">
            <a:extLst>
              <a:ext uri="{FF2B5EF4-FFF2-40B4-BE49-F238E27FC236}">
                <a16:creationId xmlns:a16="http://schemas.microsoft.com/office/drawing/2014/main" id="{F2DFB042-6266-965C-2927-3CF0B0011E28}"/>
              </a:ext>
            </a:extLst>
          </p:cNvPr>
          <p:cNvSpPr txBox="1"/>
          <p:nvPr/>
        </p:nvSpPr>
        <p:spPr>
          <a:xfrm>
            <a:off x="4796010" y="5560819"/>
            <a:ext cx="2341991" cy="707886"/>
          </a:xfrm>
          <a:prstGeom prst="rect">
            <a:avLst/>
          </a:prstGeom>
          <a:noFill/>
        </p:spPr>
        <p:txBody>
          <a:bodyPr wrap="square" lIns="91440" tIns="45720" rIns="91440" bIns="45720" rtlCol="0" anchor="t">
            <a:spAutoFit/>
          </a:bodyPr>
          <a:lstStyle/>
          <a:p>
            <a:r>
              <a:rPr lang="en-US" sz="2000" b="1">
                <a:latin typeface="Times New Roman"/>
                <a:ea typeface="Roboto"/>
                <a:cs typeface="Times New Roman"/>
              </a:rPr>
              <a:t>(b) Decentralized. 		</a:t>
            </a:r>
            <a:endParaRPr lang="en-US"/>
          </a:p>
        </p:txBody>
      </p:sp>
      <p:sp>
        <p:nvSpPr>
          <p:cNvPr id="6" name="TextBox 5">
            <a:extLst>
              <a:ext uri="{FF2B5EF4-FFF2-40B4-BE49-F238E27FC236}">
                <a16:creationId xmlns:a16="http://schemas.microsoft.com/office/drawing/2014/main" id="{23C3D680-7048-A543-3D31-5423A8C9C91E}"/>
              </a:ext>
            </a:extLst>
          </p:cNvPr>
          <p:cNvSpPr txBox="1"/>
          <p:nvPr/>
        </p:nvSpPr>
        <p:spPr>
          <a:xfrm>
            <a:off x="7679355" y="5560819"/>
            <a:ext cx="2904875" cy="707886"/>
          </a:xfrm>
          <a:prstGeom prst="rect">
            <a:avLst/>
          </a:prstGeom>
          <a:noFill/>
        </p:spPr>
        <p:txBody>
          <a:bodyPr wrap="square" lIns="91440" tIns="45720" rIns="91440" bIns="45720" rtlCol="0" anchor="t">
            <a:spAutoFit/>
          </a:bodyPr>
          <a:lstStyle/>
          <a:p>
            <a:r>
              <a:rPr lang="en-US" sz="2000" b="1">
                <a:latin typeface="Times New Roman"/>
                <a:ea typeface="Roboto"/>
                <a:cs typeface="Times New Roman"/>
              </a:rPr>
              <a:t>(c) Distributed networks.</a:t>
            </a:r>
            <a:endParaRPr lang="en-US" sz="2000">
              <a:latin typeface="Times New Roman"/>
              <a:ea typeface="Roboto"/>
              <a:cs typeface="Times New Roman"/>
            </a:endParaRPr>
          </a:p>
          <a:p>
            <a:r>
              <a:rPr lang="en-US" sz="2000" b="1">
                <a:latin typeface="Times New Roman"/>
                <a:ea typeface="Roboto"/>
                <a:cs typeface="Times New Roman"/>
              </a:rPr>
              <a:t>		</a:t>
            </a:r>
            <a:endParaRPr lang="en-US"/>
          </a:p>
        </p:txBody>
      </p:sp>
    </p:spTree>
    <p:extLst>
      <p:ext uri="{BB962C8B-B14F-4D97-AF65-F5344CB8AC3E}">
        <p14:creationId xmlns:p14="http://schemas.microsoft.com/office/powerpoint/2010/main" val="3547048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03B23C8-DFB2-5874-E10B-9B7CDF73F941}"/>
            </a:ext>
          </a:extLst>
        </p:cNvPr>
        <p:cNvGrpSpPr/>
        <p:nvPr/>
      </p:nvGrpSpPr>
      <p:grpSpPr>
        <a:xfrm>
          <a:off x="0" y="0"/>
          <a:ext cx="0" cy="0"/>
          <a:chOff x="0" y="0"/>
          <a:chExt cx="0" cy="0"/>
        </a:xfrm>
      </p:grpSpPr>
      <p:pic>
        <p:nvPicPr>
          <p:cNvPr id="3" name="Picture 2" descr="A diagram of a castle&#10;&#10;Description automatically generated">
            <a:extLst>
              <a:ext uri="{FF2B5EF4-FFF2-40B4-BE49-F238E27FC236}">
                <a16:creationId xmlns:a16="http://schemas.microsoft.com/office/drawing/2014/main" id="{137D34C1-8A34-E47E-DA2B-0D12FEAA310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313967" y="648546"/>
            <a:ext cx="9564065" cy="5571067"/>
          </a:xfrm>
          <a:prstGeom prst="rect">
            <a:avLst/>
          </a:prstGeom>
        </p:spPr>
      </p:pic>
      <p:sp>
        <p:nvSpPr>
          <p:cNvPr id="4" name="TextBox 3">
            <a:extLst>
              <a:ext uri="{FF2B5EF4-FFF2-40B4-BE49-F238E27FC236}">
                <a16:creationId xmlns:a16="http://schemas.microsoft.com/office/drawing/2014/main" id="{0654E121-FBE3-E6B8-2D15-68148AEEB662}"/>
              </a:ext>
            </a:extLst>
          </p:cNvPr>
          <p:cNvSpPr txBox="1"/>
          <p:nvPr/>
        </p:nvSpPr>
        <p:spPr>
          <a:xfrm>
            <a:off x="3307080" y="5603666"/>
            <a:ext cx="2131905" cy="461665"/>
          </a:xfrm>
          <a:prstGeom prst="rect">
            <a:avLst/>
          </a:prstGeom>
          <a:solidFill>
            <a:schemeClr val="bg1"/>
          </a:solidFill>
        </p:spPr>
        <p:txBody>
          <a:bodyPr wrap="square" lIns="91440" tIns="45720" rIns="91440" bIns="45720" rtlCol="0" anchor="t">
            <a:spAutoFit/>
          </a:bodyPr>
          <a:lstStyle/>
          <a:p>
            <a:r>
              <a:rPr lang="en-US" sz="2300" b="1"/>
              <a:t>Defeat</a:t>
            </a:r>
            <a:r>
              <a:rPr lang="en-US" sz="2300" b="1">
                <a:latin typeface="Roboto"/>
                <a:ea typeface="Roboto"/>
                <a:cs typeface="Roboto"/>
              </a:rPr>
              <a:t>	</a:t>
            </a:r>
          </a:p>
        </p:txBody>
      </p:sp>
      <p:sp>
        <p:nvSpPr>
          <p:cNvPr id="5" name="TextBox 4">
            <a:extLst>
              <a:ext uri="{FF2B5EF4-FFF2-40B4-BE49-F238E27FC236}">
                <a16:creationId xmlns:a16="http://schemas.microsoft.com/office/drawing/2014/main" id="{FFEE4134-990E-3670-12C9-FD960CF5B5F1}"/>
              </a:ext>
            </a:extLst>
          </p:cNvPr>
          <p:cNvSpPr txBox="1"/>
          <p:nvPr/>
        </p:nvSpPr>
        <p:spPr>
          <a:xfrm>
            <a:off x="7745730" y="5596891"/>
            <a:ext cx="2131905" cy="461665"/>
          </a:xfrm>
          <a:prstGeom prst="rect">
            <a:avLst/>
          </a:prstGeom>
          <a:solidFill>
            <a:schemeClr val="bg1"/>
          </a:solidFill>
        </p:spPr>
        <p:txBody>
          <a:bodyPr wrap="square" lIns="91440" tIns="45720" rIns="91440" bIns="45720" rtlCol="0" anchor="t">
            <a:spAutoFit/>
          </a:bodyPr>
          <a:lstStyle/>
          <a:p>
            <a:r>
              <a:rPr lang="en-US" sz="2300" b="1"/>
              <a:t>Victory</a:t>
            </a:r>
          </a:p>
        </p:txBody>
      </p:sp>
      <p:sp>
        <p:nvSpPr>
          <p:cNvPr id="7" name="Rectangle 6">
            <a:extLst>
              <a:ext uri="{FF2B5EF4-FFF2-40B4-BE49-F238E27FC236}">
                <a16:creationId xmlns:a16="http://schemas.microsoft.com/office/drawing/2014/main" id="{6C9D5E27-7CAF-772E-2736-3F6443B1E44E}"/>
              </a:ext>
            </a:extLst>
          </p:cNvPr>
          <p:cNvSpPr/>
          <p:nvPr/>
        </p:nvSpPr>
        <p:spPr>
          <a:xfrm>
            <a:off x="4729479" y="889000"/>
            <a:ext cx="904241"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6558FF0-A329-A778-78AD-63520E72AAF6}"/>
              </a:ext>
            </a:extLst>
          </p:cNvPr>
          <p:cNvSpPr txBox="1"/>
          <p:nvPr/>
        </p:nvSpPr>
        <p:spPr>
          <a:xfrm>
            <a:off x="4729479" y="855134"/>
            <a:ext cx="1821816" cy="384721"/>
          </a:xfrm>
          <a:prstGeom prst="rect">
            <a:avLst/>
          </a:prstGeom>
          <a:noFill/>
        </p:spPr>
        <p:txBody>
          <a:bodyPr wrap="square" lIns="91440" tIns="45720" rIns="91440" bIns="45720" rtlCol="0" anchor="t">
            <a:spAutoFit/>
          </a:bodyPr>
          <a:lstStyle/>
          <a:p>
            <a:r>
              <a:rPr lang="en-US" sz="1900">
                <a:solidFill>
                  <a:srgbClr val="675848"/>
                </a:solidFill>
                <a:latin typeface="Roboto"/>
                <a:ea typeface="Roboto"/>
                <a:cs typeface="Roboto"/>
              </a:rPr>
              <a:t>Traitor</a:t>
            </a:r>
          </a:p>
        </p:txBody>
      </p:sp>
      <p:sp>
        <p:nvSpPr>
          <p:cNvPr id="10" name="Rectangle 9">
            <a:extLst>
              <a:ext uri="{FF2B5EF4-FFF2-40B4-BE49-F238E27FC236}">
                <a16:creationId xmlns:a16="http://schemas.microsoft.com/office/drawing/2014/main" id="{2D95847A-AAA6-C3F5-E2BD-68833189FC96}"/>
              </a:ext>
            </a:extLst>
          </p:cNvPr>
          <p:cNvSpPr/>
          <p:nvPr/>
        </p:nvSpPr>
        <p:spPr>
          <a:xfrm>
            <a:off x="2128520" y="767080"/>
            <a:ext cx="1981390" cy="5842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2EE4D0-4860-68AE-FA50-5CDEA0B3490D}"/>
              </a:ext>
            </a:extLst>
          </p:cNvPr>
          <p:cNvSpPr txBox="1"/>
          <p:nvPr/>
        </p:nvSpPr>
        <p:spPr>
          <a:xfrm>
            <a:off x="2099627" y="844378"/>
            <a:ext cx="2924683" cy="446276"/>
          </a:xfrm>
          <a:prstGeom prst="rect">
            <a:avLst/>
          </a:prstGeom>
          <a:noFill/>
        </p:spPr>
        <p:txBody>
          <a:bodyPr wrap="square" lIns="91440" tIns="45720" rIns="91440" bIns="45720" rtlCol="0" anchor="t">
            <a:spAutoFit/>
          </a:bodyPr>
          <a:lstStyle/>
          <a:p>
            <a:r>
              <a:rPr lang="en-US" sz="2300">
                <a:latin typeface="Roboto"/>
                <a:ea typeface="Roboto"/>
                <a:cs typeface="Roboto"/>
              </a:rPr>
              <a:t>Loyal General</a:t>
            </a:r>
          </a:p>
        </p:txBody>
      </p:sp>
    </p:spTree>
    <p:extLst>
      <p:ext uri="{BB962C8B-B14F-4D97-AF65-F5344CB8AC3E}">
        <p14:creationId xmlns:p14="http://schemas.microsoft.com/office/powerpoint/2010/main" val="2510044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A8155F-CD90-3A24-9D45-BA920CB7FA32}"/>
            </a:ext>
          </a:extLst>
        </p:cNvPr>
        <p:cNvGrpSpPr/>
        <p:nvPr/>
      </p:nvGrpSpPr>
      <p:grpSpPr>
        <a:xfrm>
          <a:off x="0" y="0"/>
          <a:ext cx="0" cy="0"/>
          <a:chOff x="0" y="0"/>
          <a:chExt cx="0" cy="0"/>
        </a:xfrm>
      </p:grpSpPr>
      <p:pic>
        <p:nvPicPr>
          <p:cNvPr id="3" name="Picture 2" descr="A diagram of a company&#10;&#10;Description automatically generated">
            <a:extLst>
              <a:ext uri="{FF2B5EF4-FFF2-40B4-BE49-F238E27FC236}">
                <a16:creationId xmlns:a16="http://schemas.microsoft.com/office/drawing/2014/main" id="{C9F134CF-1830-02C4-3C43-44DA6F755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8" y="643466"/>
            <a:ext cx="9170482" cy="5571067"/>
          </a:xfrm>
          <a:prstGeom prst="rect">
            <a:avLst/>
          </a:prstGeom>
        </p:spPr>
      </p:pic>
      <p:sp>
        <p:nvSpPr>
          <p:cNvPr id="15" name="Rectangle 14">
            <a:extLst>
              <a:ext uri="{FF2B5EF4-FFF2-40B4-BE49-F238E27FC236}">
                <a16:creationId xmlns:a16="http://schemas.microsoft.com/office/drawing/2014/main" id="{628D7174-97EA-73FD-EEB5-F2DCC5F0EDB8}"/>
              </a:ext>
            </a:extLst>
          </p:cNvPr>
          <p:cNvSpPr/>
          <p:nvPr/>
        </p:nvSpPr>
        <p:spPr>
          <a:xfrm>
            <a:off x="1771445" y="1337310"/>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958F4A4-3C1A-15F6-87F4-30A08D9FA449}"/>
              </a:ext>
            </a:extLst>
          </p:cNvPr>
          <p:cNvSpPr/>
          <p:nvPr/>
        </p:nvSpPr>
        <p:spPr>
          <a:xfrm>
            <a:off x="7303565" y="1354805"/>
            <a:ext cx="2686050" cy="276999"/>
          </a:xfrm>
          <a:prstGeom prst="rect">
            <a:avLst/>
          </a:prstGeom>
          <a:solidFill>
            <a:srgbClr val="FECD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791CE9-30D0-B8B5-2E0C-3F37E3740049}"/>
              </a:ext>
            </a:extLst>
          </p:cNvPr>
          <p:cNvSpPr txBox="1"/>
          <p:nvPr/>
        </p:nvSpPr>
        <p:spPr>
          <a:xfrm>
            <a:off x="2298479" y="1337310"/>
            <a:ext cx="1458182" cy="276999"/>
          </a:xfrm>
          <a:prstGeom prst="rect">
            <a:avLst/>
          </a:prstGeom>
          <a:noFill/>
        </p:spPr>
        <p:txBody>
          <a:bodyPr wrap="squar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Within a company</a:t>
            </a:r>
          </a:p>
        </p:txBody>
      </p:sp>
      <p:sp>
        <p:nvSpPr>
          <p:cNvPr id="8" name="TextBox 7">
            <a:extLst>
              <a:ext uri="{FF2B5EF4-FFF2-40B4-BE49-F238E27FC236}">
                <a16:creationId xmlns:a16="http://schemas.microsoft.com/office/drawing/2014/main" id="{57777B26-B75A-66E6-7EAC-07BB8C426F82}"/>
              </a:ext>
            </a:extLst>
          </p:cNvPr>
          <p:cNvSpPr txBox="1"/>
          <p:nvPr/>
        </p:nvSpPr>
        <p:spPr>
          <a:xfrm>
            <a:off x="7503590" y="1328130"/>
            <a:ext cx="2286000" cy="276999"/>
          </a:xfrm>
          <a:prstGeom prst="rect">
            <a:avLst/>
          </a:prstGeom>
          <a:noFill/>
        </p:spPr>
        <p:txBody>
          <a:bodyPr wrap="squar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Timestamping Authority (TSA)</a:t>
            </a:r>
          </a:p>
        </p:txBody>
      </p:sp>
      <p:sp>
        <p:nvSpPr>
          <p:cNvPr id="19" name="Rectangle 18">
            <a:extLst>
              <a:ext uri="{FF2B5EF4-FFF2-40B4-BE49-F238E27FC236}">
                <a16:creationId xmlns:a16="http://schemas.microsoft.com/office/drawing/2014/main" id="{8760D256-C7E7-28ED-9FAC-8ED085484A5C}"/>
              </a:ext>
            </a:extLst>
          </p:cNvPr>
          <p:cNvSpPr/>
          <p:nvPr/>
        </p:nvSpPr>
        <p:spPr>
          <a:xfrm>
            <a:off x="4122420" y="571500"/>
            <a:ext cx="3916680" cy="4648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4A56847-9FEF-D4E9-46D6-4F724AB65926}"/>
              </a:ext>
            </a:extLst>
          </p:cNvPr>
          <p:cNvSpPr txBox="1"/>
          <p:nvPr/>
        </p:nvSpPr>
        <p:spPr>
          <a:xfrm>
            <a:off x="3661454" y="359395"/>
            <a:ext cx="4281941" cy="584775"/>
          </a:xfrm>
          <a:prstGeom prst="rect">
            <a:avLst/>
          </a:prstGeom>
          <a:noFill/>
        </p:spPr>
        <p:txBody>
          <a:bodyPr wrap="none" rtlCol="0">
            <a:spAutoFit/>
          </a:bodyPr>
          <a:lstStyle/>
          <a:p>
            <a:r>
              <a:rPr lang="en-US" sz="3200" b="1">
                <a:solidFill>
                  <a:srgbClr val="820000"/>
                </a:solidFill>
                <a:latin typeface="Roboto" panose="02000000000000000000" pitchFamily="2" charset="0"/>
                <a:ea typeface="Roboto" panose="02000000000000000000" pitchFamily="2" charset="0"/>
                <a:cs typeface="Roboto" panose="02000000000000000000" pitchFamily="2" charset="0"/>
              </a:rPr>
              <a:t>Trusted timestamping</a:t>
            </a:r>
          </a:p>
        </p:txBody>
      </p:sp>
      <p:sp>
        <p:nvSpPr>
          <p:cNvPr id="23" name="Rectangle 22">
            <a:extLst>
              <a:ext uri="{FF2B5EF4-FFF2-40B4-BE49-F238E27FC236}">
                <a16:creationId xmlns:a16="http://schemas.microsoft.com/office/drawing/2014/main" id="{DF564FF8-AA8C-1429-3189-2BF61ECED66A}"/>
              </a:ext>
            </a:extLst>
          </p:cNvPr>
          <p:cNvSpPr/>
          <p:nvPr/>
        </p:nvSpPr>
        <p:spPr>
          <a:xfrm>
            <a:off x="8389620" y="2152650"/>
            <a:ext cx="927100" cy="276999"/>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4FEFFAE-E049-1C7A-59E1-B28178616903}"/>
              </a:ext>
            </a:extLst>
          </p:cNvPr>
          <p:cNvSpPr txBox="1"/>
          <p:nvPr/>
        </p:nvSpPr>
        <p:spPr>
          <a:xfrm>
            <a:off x="8364957" y="2151293"/>
            <a:ext cx="974623" cy="276999"/>
          </a:xfrm>
          <a:prstGeom prst="rect">
            <a:avLst/>
          </a:prstGeom>
          <a:noFill/>
          <a:ln>
            <a:noFill/>
          </a:ln>
        </p:spPr>
        <p:txBody>
          <a:bodyPr wrap="squar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Timestamp</a:t>
            </a:r>
          </a:p>
        </p:txBody>
      </p:sp>
      <p:sp>
        <p:nvSpPr>
          <p:cNvPr id="27" name="Rectangle 26">
            <a:extLst>
              <a:ext uri="{FF2B5EF4-FFF2-40B4-BE49-F238E27FC236}">
                <a16:creationId xmlns:a16="http://schemas.microsoft.com/office/drawing/2014/main" id="{6C1BE8D8-7CE9-D9A2-A304-1298E67AF4AB}"/>
              </a:ext>
            </a:extLst>
          </p:cNvPr>
          <p:cNvSpPr/>
          <p:nvPr/>
        </p:nvSpPr>
        <p:spPr>
          <a:xfrm>
            <a:off x="9612630" y="4474549"/>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AFCF45EC-6450-A214-063E-7EDECAF731D6}"/>
              </a:ext>
            </a:extLst>
          </p:cNvPr>
          <p:cNvSpPr txBox="1"/>
          <p:nvPr/>
        </p:nvSpPr>
        <p:spPr>
          <a:xfrm>
            <a:off x="9587147" y="4474253"/>
            <a:ext cx="960838" cy="276999"/>
          </a:xfrm>
          <a:prstGeom prst="rect">
            <a:avLst/>
          </a:prstGeom>
          <a:noFill/>
          <a:ln>
            <a:noFill/>
          </a:ln>
        </p:spPr>
        <p:txBody>
          <a:bodyPr wrap="squar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Timestamp</a:t>
            </a:r>
          </a:p>
        </p:txBody>
      </p:sp>
      <p:sp>
        <p:nvSpPr>
          <p:cNvPr id="29" name="Rectangle 28">
            <a:extLst>
              <a:ext uri="{FF2B5EF4-FFF2-40B4-BE49-F238E27FC236}">
                <a16:creationId xmlns:a16="http://schemas.microsoft.com/office/drawing/2014/main" id="{D74C59B0-B8EE-FF81-4AAD-1A5FB6B21ED5}"/>
              </a:ext>
            </a:extLst>
          </p:cNvPr>
          <p:cNvSpPr/>
          <p:nvPr/>
        </p:nvSpPr>
        <p:spPr>
          <a:xfrm>
            <a:off x="4877546" y="5240136"/>
            <a:ext cx="924878" cy="286046"/>
          </a:xfrm>
          <a:prstGeom prst="rect">
            <a:avLst/>
          </a:prstGeom>
          <a:solidFill>
            <a:srgbClr val="FEFE9A"/>
          </a:solidFill>
          <a:ln>
            <a:solidFill>
              <a:srgbClr val="52523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D4F1EBB-C7D8-01E1-5948-2D0E7C7B2D8A}"/>
              </a:ext>
            </a:extLst>
          </p:cNvPr>
          <p:cNvSpPr txBox="1"/>
          <p:nvPr/>
        </p:nvSpPr>
        <p:spPr>
          <a:xfrm>
            <a:off x="4859566" y="5240136"/>
            <a:ext cx="960838" cy="276999"/>
          </a:xfrm>
          <a:prstGeom prst="rect">
            <a:avLst/>
          </a:prstGeom>
          <a:noFill/>
          <a:ln>
            <a:noFill/>
          </a:ln>
        </p:spPr>
        <p:txBody>
          <a:bodyPr wrap="squar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Timestamp</a:t>
            </a:r>
          </a:p>
        </p:txBody>
      </p:sp>
      <p:sp>
        <p:nvSpPr>
          <p:cNvPr id="31" name="Rectangle 30">
            <a:extLst>
              <a:ext uri="{FF2B5EF4-FFF2-40B4-BE49-F238E27FC236}">
                <a16:creationId xmlns:a16="http://schemas.microsoft.com/office/drawing/2014/main" id="{1569DFA2-CAAE-83D8-9F8A-B5BCDBBF44E1}"/>
              </a:ext>
            </a:extLst>
          </p:cNvPr>
          <p:cNvSpPr/>
          <p:nvPr/>
        </p:nvSpPr>
        <p:spPr>
          <a:xfrm>
            <a:off x="5253990" y="17909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9C6AD255-49E5-DBEF-D571-5687ACC6B340}"/>
              </a:ext>
            </a:extLst>
          </p:cNvPr>
          <p:cNvSpPr txBox="1"/>
          <p:nvPr/>
        </p:nvSpPr>
        <p:spPr>
          <a:xfrm>
            <a:off x="5154471" y="1775560"/>
            <a:ext cx="1604927" cy="307777"/>
          </a:xfrm>
          <a:prstGeom prst="rect">
            <a:avLst/>
          </a:prstGeom>
          <a:noFill/>
        </p:spPr>
        <p:txBody>
          <a:bodyPr wrap="non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Send hash to TSA</a:t>
            </a:r>
          </a:p>
        </p:txBody>
      </p:sp>
      <p:sp>
        <p:nvSpPr>
          <p:cNvPr id="33" name="Rectangle 32">
            <a:extLst>
              <a:ext uri="{FF2B5EF4-FFF2-40B4-BE49-F238E27FC236}">
                <a16:creationId xmlns:a16="http://schemas.microsoft.com/office/drawing/2014/main" id="{BA308FC7-2133-0E43-5979-126E36481951}"/>
              </a:ext>
            </a:extLst>
          </p:cNvPr>
          <p:cNvSpPr/>
          <p:nvPr/>
        </p:nvSpPr>
        <p:spPr>
          <a:xfrm>
            <a:off x="2406153" y="1730450"/>
            <a:ext cx="1405890" cy="2769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20000"/>
              </a:solidFill>
              <a:highlight>
                <a:srgbClr val="FFFF00"/>
              </a:highlight>
            </a:endParaRPr>
          </a:p>
        </p:txBody>
      </p:sp>
      <p:sp>
        <p:nvSpPr>
          <p:cNvPr id="34" name="TextBox 33">
            <a:extLst>
              <a:ext uri="{FF2B5EF4-FFF2-40B4-BE49-F238E27FC236}">
                <a16:creationId xmlns:a16="http://schemas.microsoft.com/office/drawing/2014/main" id="{0AA5505E-EEC1-A3AD-9DC1-D4C0A89B0560}"/>
              </a:ext>
            </a:extLst>
          </p:cNvPr>
          <p:cNvSpPr txBox="1"/>
          <p:nvPr/>
        </p:nvSpPr>
        <p:spPr>
          <a:xfrm>
            <a:off x="2406153" y="1760172"/>
            <a:ext cx="1366080" cy="307777"/>
          </a:xfrm>
          <a:prstGeom prst="rect">
            <a:avLst/>
          </a:prstGeom>
          <a:noFill/>
        </p:spPr>
        <p:txBody>
          <a:bodyPr wrap="non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Calculate hash</a:t>
            </a:r>
          </a:p>
        </p:txBody>
      </p:sp>
      <p:sp>
        <p:nvSpPr>
          <p:cNvPr id="48" name="Rectangle 47">
            <a:extLst>
              <a:ext uri="{FF2B5EF4-FFF2-40B4-BE49-F238E27FC236}">
                <a16:creationId xmlns:a16="http://schemas.microsoft.com/office/drawing/2014/main" id="{C3BBE9ED-3A7E-35D4-0745-789D1564AA8B}"/>
              </a:ext>
            </a:extLst>
          </p:cNvPr>
          <p:cNvSpPr/>
          <p:nvPr/>
        </p:nvSpPr>
        <p:spPr>
          <a:xfrm>
            <a:off x="2908740" y="5986774"/>
            <a:ext cx="1366080" cy="2997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1BFB3A4-8B79-644B-7A54-102B8463BE0D}"/>
              </a:ext>
            </a:extLst>
          </p:cNvPr>
          <p:cNvSpPr txBox="1"/>
          <p:nvPr/>
        </p:nvSpPr>
        <p:spPr>
          <a:xfrm>
            <a:off x="2606040" y="5937534"/>
            <a:ext cx="1880899" cy="276999"/>
          </a:xfrm>
          <a:prstGeom prst="rect">
            <a:avLst/>
          </a:prstGeom>
          <a:noFill/>
        </p:spPr>
        <p:txBody>
          <a:bodyPr wrap="squar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Store together</a:t>
            </a:r>
          </a:p>
        </p:txBody>
      </p:sp>
      <p:sp>
        <p:nvSpPr>
          <p:cNvPr id="47" name="Rectangle 46">
            <a:extLst>
              <a:ext uri="{FF2B5EF4-FFF2-40B4-BE49-F238E27FC236}">
                <a16:creationId xmlns:a16="http://schemas.microsoft.com/office/drawing/2014/main" id="{5D202422-6523-E9EF-4307-33E667D11F15}"/>
              </a:ext>
            </a:extLst>
          </p:cNvPr>
          <p:cNvSpPr/>
          <p:nvPr/>
        </p:nvSpPr>
        <p:spPr>
          <a:xfrm>
            <a:off x="4452390" y="3966420"/>
            <a:ext cx="1643609" cy="6641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8F26CAD8-EC4B-883C-1DDD-F2B736CF40FD}"/>
              </a:ext>
            </a:extLst>
          </p:cNvPr>
          <p:cNvSpPr txBox="1"/>
          <p:nvPr/>
        </p:nvSpPr>
        <p:spPr>
          <a:xfrm>
            <a:off x="4313540" y="3966421"/>
            <a:ext cx="1880899" cy="646331"/>
          </a:xfrm>
          <a:prstGeom prst="rect">
            <a:avLst/>
          </a:prstGeom>
          <a:noFill/>
        </p:spPr>
        <p:txBody>
          <a:bodyPr wrap="squar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Signed timestamp </a:t>
            </a:r>
          </a:p>
          <a:p>
            <a:pPr algn="ctr"/>
            <a:r>
              <a:rPr lang="en-US" sz="1200">
                <a:latin typeface="Roboto" panose="02000000000000000000" pitchFamily="2" charset="0"/>
                <a:ea typeface="Roboto" panose="02000000000000000000" pitchFamily="2" charset="0"/>
                <a:cs typeface="Roboto" panose="02000000000000000000" pitchFamily="2" charset="0"/>
              </a:rPr>
              <a:t>and hash are </a:t>
            </a:r>
          </a:p>
          <a:p>
            <a:pPr algn="ctr"/>
            <a:r>
              <a:rPr lang="en-US" sz="1200">
                <a:latin typeface="Roboto" panose="02000000000000000000" pitchFamily="2" charset="0"/>
                <a:ea typeface="Roboto" panose="02000000000000000000" pitchFamily="2" charset="0"/>
                <a:cs typeface="Roboto" panose="02000000000000000000" pitchFamily="2" charset="0"/>
              </a:rPr>
              <a:t>returned to requester</a:t>
            </a:r>
          </a:p>
        </p:txBody>
      </p:sp>
      <p:sp>
        <p:nvSpPr>
          <p:cNvPr id="46" name="Rectangle 45">
            <a:extLst>
              <a:ext uri="{FF2B5EF4-FFF2-40B4-BE49-F238E27FC236}">
                <a16:creationId xmlns:a16="http://schemas.microsoft.com/office/drawing/2014/main" id="{ED72BD80-350F-6743-724E-560902D4EC25}"/>
              </a:ext>
            </a:extLst>
          </p:cNvPr>
          <p:cNvSpPr/>
          <p:nvPr/>
        </p:nvSpPr>
        <p:spPr>
          <a:xfrm>
            <a:off x="6728216" y="3576113"/>
            <a:ext cx="1366080" cy="4555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D82A0E1C-B446-0139-1FF8-47B7ACE9E796}"/>
              </a:ext>
            </a:extLst>
          </p:cNvPr>
          <p:cNvSpPr/>
          <p:nvPr/>
        </p:nvSpPr>
        <p:spPr>
          <a:xfrm>
            <a:off x="7403897" y="2606020"/>
            <a:ext cx="1405890" cy="283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820000"/>
              </a:solidFill>
              <a:highlight>
                <a:srgbClr val="FFFF00"/>
              </a:highlight>
            </a:endParaRPr>
          </a:p>
        </p:txBody>
      </p:sp>
      <p:sp>
        <p:nvSpPr>
          <p:cNvPr id="38" name="TextBox 37">
            <a:extLst>
              <a:ext uri="{FF2B5EF4-FFF2-40B4-BE49-F238E27FC236}">
                <a16:creationId xmlns:a16="http://schemas.microsoft.com/office/drawing/2014/main" id="{35488DFC-8D46-C1C6-99FC-E3094288D091}"/>
              </a:ext>
            </a:extLst>
          </p:cNvPr>
          <p:cNvSpPr txBox="1"/>
          <p:nvPr/>
        </p:nvSpPr>
        <p:spPr>
          <a:xfrm>
            <a:off x="7443707" y="2607377"/>
            <a:ext cx="1366080" cy="307777"/>
          </a:xfrm>
          <a:prstGeom prst="rect">
            <a:avLst/>
          </a:prstGeom>
          <a:noFill/>
        </p:spPr>
        <p:txBody>
          <a:bodyPr wrap="non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Calculate hash</a:t>
            </a:r>
          </a:p>
        </p:txBody>
      </p:sp>
      <p:sp>
        <p:nvSpPr>
          <p:cNvPr id="41" name="TextBox 40">
            <a:extLst>
              <a:ext uri="{FF2B5EF4-FFF2-40B4-BE49-F238E27FC236}">
                <a16:creationId xmlns:a16="http://schemas.microsoft.com/office/drawing/2014/main" id="{F3C37DCC-9EB2-319A-F9A1-4DC6D7D88A27}"/>
              </a:ext>
            </a:extLst>
          </p:cNvPr>
          <p:cNvSpPr txBox="1"/>
          <p:nvPr/>
        </p:nvSpPr>
        <p:spPr>
          <a:xfrm>
            <a:off x="6762596" y="3602788"/>
            <a:ext cx="1364151" cy="461665"/>
          </a:xfrm>
          <a:prstGeom prst="rect">
            <a:avLst/>
          </a:prstGeom>
          <a:noFill/>
        </p:spPr>
        <p:txBody>
          <a:bodyPr wrap="square" rtlCol="0">
            <a:spAutoFit/>
          </a:bodyPr>
          <a:lstStyle/>
          <a:p>
            <a:pPr algn="r"/>
            <a:r>
              <a:rPr lang="en-US" sz="1200">
                <a:latin typeface="Roboto" panose="02000000000000000000" pitchFamily="2" charset="0"/>
                <a:ea typeface="Roboto" panose="02000000000000000000" pitchFamily="2" charset="0"/>
                <a:cs typeface="Roboto" panose="02000000000000000000" pitchFamily="2" charset="0"/>
              </a:rPr>
              <a:t>Apply private key of the TSA</a:t>
            </a:r>
          </a:p>
        </p:txBody>
      </p:sp>
      <p:sp>
        <p:nvSpPr>
          <p:cNvPr id="45" name="Rectangle 44">
            <a:extLst>
              <a:ext uri="{FF2B5EF4-FFF2-40B4-BE49-F238E27FC236}">
                <a16:creationId xmlns:a16="http://schemas.microsoft.com/office/drawing/2014/main" id="{D18737B2-BB9C-4B82-A70E-527ED650864D}"/>
              </a:ext>
            </a:extLst>
          </p:cNvPr>
          <p:cNvSpPr/>
          <p:nvPr/>
        </p:nvSpPr>
        <p:spPr>
          <a:xfrm>
            <a:off x="9265920" y="3074670"/>
            <a:ext cx="1550670" cy="8305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1AA593C9-75CB-651A-891F-3EBC3A915264}"/>
              </a:ext>
            </a:extLst>
          </p:cNvPr>
          <p:cNvSpPr txBox="1"/>
          <p:nvPr/>
        </p:nvSpPr>
        <p:spPr>
          <a:xfrm>
            <a:off x="9219597" y="3089456"/>
            <a:ext cx="1710944" cy="830997"/>
          </a:xfrm>
          <a:prstGeom prst="rect">
            <a:avLst/>
          </a:prstGeom>
          <a:noFill/>
        </p:spPr>
        <p:txBody>
          <a:bodyPr wrap="squar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This is a digital signature of the hash concatenated to the timestamp</a:t>
            </a:r>
          </a:p>
        </p:txBody>
      </p:sp>
    </p:spTree>
    <p:extLst>
      <p:ext uri="{BB962C8B-B14F-4D97-AF65-F5344CB8AC3E}">
        <p14:creationId xmlns:p14="http://schemas.microsoft.com/office/powerpoint/2010/main" val="3334907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28BB4-D756-F0C5-E28F-460AC60C79A3}"/>
            </a:ext>
          </a:extLst>
        </p:cNvPr>
        <p:cNvGrpSpPr/>
        <p:nvPr/>
      </p:nvGrpSpPr>
      <p:grpSpPr>
        <a:xfrm>
          <a:off x="0" y="0"/>
          <a:ext cx="0" cy="0"/>
          <a:chOff x="0" y="0"/>
          <a:chExt cx="0" cy="0"/>
        </a:xfrm>
      </p:grpSpPr>
      <p:pic>
        <p:nvPicPr>
          <p:cNvPr id="3" name="Picture 2" descr="A person with a beard&#10;&#10;Description automatically generated">
            <a:extLst>
              <a:ext uri="{FF2B5EF4-FFF2-40B4-BE49-F238E27FC236}">
                <a16:creationId xmlns:a16="http://schemas.microsoft.com/office/drawing/2014/main" id="{CFA079CE-1CDF-E1C5-78DC-F627EF909B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690" y="1116440"/>
            <a:ext cx="3444240" cy="4625120"/>
          </a:xfrm>
          <a:prstGeom prst="rect">
            <a:avLst/>
          </a:prstGeom>
        </p:spPr>
      </p:pic>
    </p:spTree>
    <p:extLst>
      <p:ext uri="{BB962C8B-B14F-4D97-AF65-F5344CB8AC3E}">
        <p14:creationId xmlns:p14="http://schemas.microsoft.com/office/powerpoint/2010/main" val="1487379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4F262D-C5FE-3C4E-731E-A7EBA2C292CB}"/>
            </a:ext>
          </a:extLst>
        </p:cNvPr>
        <p:cNvGrpSpPr/>
        <p:nvPr/>
      </p:nvGrpSpPr>
      <p:grpSpPr>
        <a:xfrm>
          <a:off x="0" y="0"/>
          <a:ext cx="0" cy="0"/>
          <a:chOff x="0" y="0"/>
          <a:chExt cx="0" cy="0"/>
        </a:xfrm>
      </p:grpSpPr>
      <p:pic>
        <p:nvPicPr>
          <p:cNvPr id="3" name="Picture 2" descr="A close up of a website&#10;&#10;Description automatically generated">
            <a:extLst>
              <a:ext uri="{FF2B5EF4-FFF2-40B4-BE49-F238E27FC236}">
                <a16:creationId xmlns:a16="http://schemas.microsoft.com/office/drawing/2014/main" id="{FDDFE306-4497-A255-B759-47EA08375C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1437" y="2512087"/>
            <a:ext cx="9169126" cy="1833826"/>
          </a:xfrm>
          <a:prstGeom prst="rect">
            <a:avLst/>
          </a:prstGeom>
        </p:spPr>
      </p:pic>
      <p:sp>
        <p:nvSpPr>
          <p:cNvPr id="6" name="Rectangle 5">
            <a:extLst>
              <a:ext uri="{FF2B5EF4-FFF2-40B4-BE49-F238E27FC236}">
                <a16:creationId xmlns:a16="http://schemas.microsoft.com/office/drawing/2014/main" id="{41900002-F6A9-993E-D1D0-5C1791834EAC}"/>
              </a:ext>
            </a:extLst>
          </p:cNvPr>
          <p:cNvSpPr/>
          <p:nvPr/>
        </p:nvSpPr>
        <p:spPr>
          <a:xfrm>
            <a:off x="1832610" y="2872740"/>
            <a:ext cx="2426970" cy="5562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B6C5403-AA2B-1755-168D-E45468457D4B}"/>
              </a:ext>
            </a:extLst>
          </p:cNvPr>
          <p:cNvSpPr txBox="1"/>
          <p:nvPr/>
        </p:nvSpPr>
        <p:spPr>
          <a:xfrm>
            <a:off x="1859280" y="2828317"/>
            <a:ext cx="2094420" cy="584775"/>
          </a:xfrm>
          <a:prstGeom prst="rect">
            <a:avLst/>
          </a:prstGeom>
          <a:noFill/>
        </p:spPr>
        <p:txBody>
          <a:bodyPr wrap="none" rtlCol="0">
            <a:spAutoFit/>
          </a:bodyPr>
          <a:lstStyle/>
          <a:p>
            <a:r>
              <a:rPr lang="en-US" sz="3200" b="1">
                <a:latin typeface="Times New Roman" panose="02020603050405020304" pitchFamily="18" charset="0"/>
                <a:ea typeface="Sans Serif Collection" panose="020B0502040504020204" pitchFamily="34" charset="0"/>
                <a:cs typeface="Times New Roman" panose="02020603050405020304" pitchFamily="18" charset="0"/>
              </a:rPr>
              <a:t>References</a:t>
            </a:r>
          </a:p>
        </p:txBody>
      </p:sp>
    </p:spTree>
    <p:extLst>
      <p:ext uri="{BB962C8B-B14F-4D97-AF65-F5344CB8AC3E}">
        <p14:creationId xmlns:p14="http://schemas.microsoft.com/office/powerpoint/2010/main" val="3592278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25023D9-CFBF-5FA5-C0A2-0268AA884295}"/>
            </a:ext>
          </a:extLst>
        </p:cNvPr>
        <p:cNvGrpSpPr/>
        <p:nvPr/>
      </p:nvGrpSpPr>
      <p:grpSpPr>
        <a:xfrm>
          <a:off x="0" y="0"/>
          <a:ext cx="0" cy="0"/>
          <a:chOff x="0" y="0"/>
          <a:chExt cx="0" cy="0"/>
        </a:xfrm>
      </p:grpSpPr>
      <p:pic>
        <p:nvPicPr>
          <p:cNvPr id="3" name="Picture 2" descr="A person looking at the camera&#10;&#10;Description automatically generated">
            <a:extLst>
              <a:ext uri="{FF2B5EF4-FFF2-40B4-BE49-F238E27FC236}">
                <a16:creationId xmlns:a16="http://schemas.microsoft.com/office/drawing/2014/main" id="{BD3572F1-ECA7-A35F-7223-C06E6D136D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4929" y="643466"/>
            <a:ext cx="10222141" cy="5571067"/>
          </a:xfrm>
          <a:prstGeom prst="rect">
            <a:avLst/>
          </a:prstGeom>
        </p:spPr>
      </p:pic>
    </p:spTree>
    <p:extLst>
      <p:ext uri="{BB962C8B-B14F-4D97-AF65-F5344CB8AC3E}">
        <p14:creationId xmlns:p14="http://schemas.microsoft.com/office/powerpoint/2010/main" val="4244879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F2ADF44-31EF-3C61-D382-FB0ED43ABF6D}"/>
            </a:ext>
          </a:extLst>
        </p:cNvPr>
        <p:cNvGrpSpPr/>
        <p:nvPr/>
      </p:nvGrpSpPr>
      <p:grpSpPr>
        <a:xfrm>
          <a:off x="0" y="0"/>
          <a:ext cx="0" cy="0"/>
          <a:chOff x="0" y="0"/>
          <a:chExt cx="0" cy="0"/>
        </a:xfrm>
      </p:grpSpPr>
      <p:pic>
        <p:nvPicPr>
          <p:cNvPr id="3" name="Picture 2" descr="A diagram of a server&#10;&#10;Description automatically generated">
            <a:extLst>
              <a:ext uri="{FF2B5EF4-FFF2-40B4-BE49-F238E27FC236}">
                <a16:creationId xmlns:a16="http://schemas.microsoft.com/office/drawing/2014/main" id="{D45D8A93-F80C-7072-2A3C-A5C0F3A42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815" y="643466"/>
            <a:ext cx="7074370" cy="5571067"/>
          </a:xfrm>
          <a:prstGeom prst="rect">
            <a:avLst/>
          </a:prstGeom>
        </p:spPr>
      </p:pic>
      <p:sp>
        <p:nvSpPr>
          <p:cNvPr id="6" name="Rectangle 5">
            <a:extLst>
              <a:ext uri="{FF2B5EF4-FFF2-40B4-BE49-F238E27FC236}">
                <a16:creationId xmlns:a16="http://schemas.microsoft.com/office/drawing/2014/main" id="{B2E168D9-8FB6-2604-9A2B-C2D9DA6EBD8C}"/>
              </a:ext>
            </a:extLst>
          </p:cNvPr>
          <p:cNvSpPr/>
          <p:nvPr/>
        </p:nvSpPr>
        <p:spPr>
          <a:xfrm>
            <a:off x="5238750" y="510540"/>
            <a:ext cx="3055620" cy="11010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72F5AF8-B9DE-6DA1-6C68-4EB7EB8F6103}"/>
              </a:ext>
            </a:extLst>
          </p:cNvPr>
          <p:cNvSpPr txBox="1"/>
          <p:nvPr/>
        </p:nvSpPr>
        <p:spPr>
          <a:xfrm>
            <a:off x="5452110" y="685324"/>
            <a:ext cx="2683748" cy="707886"/>
          </a:xfrm>
          <a:prstGeom prst="rect">
            <a:avLst/>
          </a:prstGeom>
          <a:noFill/>
        </p:spPr>
        <p:txBody>
          <a:bodyPr wrap="none" rtlCol="0">
            <a:spAutoFit/>
          </a:bodyPr>
          <a:lstStyle/>
          <a:p>
            <a:r>
              <a:rPr lang="en-US" sz="4000" b="1">
                <a:latin typeface="Roboto" panose="02000000000000000000" pitchFamily="2" charset="0"/>
                <a:ea typeface="Roboto" panose="02000000000000000000" pitchFamily="2" charset="0"/>
                <a:cs typeface="Roboto" panose="02000000000000000000" pitchFamily="2" charset="0"/>
              </a:rPr>
              <a:t>Exchanges</a:t>
            </a:r>
          </a:p>
        </p:txBody>
      </p:sp>
      <p:sp>
        <p:nvSpPr>
          <p:cNvPr id="9" name="Rectangle 8">
            <a:extLst>
              <a:ext uri="{FF2B5EF4-FFF2-40B4-BE49-F238E27FC236}">
                <a16:creationId xmlns:a16="http://schemas.microsoft.com/office/drawing/2014/main" id="{DDC90586-2EAF-8A70-05BE-C85E72954EE5}"/>
              </a:ext>
            </a:extLst>
          </p:cNvPr>
          <p:cNvSpPr/>
          <p:nvPr/>
        </p:nvSpPr>
        <p:spPr>
          <a:xfrm>
            <a:off x="3912626" y="2093433"/>
            <a:ext cx="1825234" cy="531657"/>
          </a:xfrm>
          <a:prstGeom prst="rect">
            <a:avLst/>
          </a:prstGeom>
          <a:solidFill>
            <a:srgbClr val="02EF0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26104EC-2643-4A64-868C-2ACE52E0CB3F}"/>
              </a:ext>
            </a:extLst>
          </p:cNvPr>
          <p:cNvSpPr/>
          <p:nvPr/>
        </p:nvSpPr>
        <p:spPr>
          <a:xfrm>
            <a:off x="8705850" y="4295293"/>
            <a:ext cx="853854" cy="1255877"/>
          </a:xfrm>
          <a:prstGeom prst="rect">
            <a:avLst/>
          </a:prstGeom>
          <a:solidFill>
            <a:srgbClr val="CCCC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408EFA8-D0AF-C304-F7E3-FFD83F09E5E1}"/>
              </a:ext>
            </a:extLst>
          </p:cNvPr>
          <p:cNvSpPr txBox="1"/>
          <p:nvPr/>
        </p:nvSpPr>
        <p:spPr>
          <a:xfrm>
            <a:off x="4183380" y="2148840"/>
            <a:ext cx="1303690" cy="400110"/>
          </a:xfrm>
          <a:prstGeom prst="rect">
            <a:avLst/>
          </a:prstGeom>
          <a:noFill/>
        </p:spPr>
        <p:txBody>
          <a:bodyPr wrap="none" rtlCol="0">
            <a:spAutoFit/>
          </a:bodyPr>
          <a:lstStyle/>
          <a:p>
            <a:r>
              <a:rPr lang="en-US" sz="2000"/>
              <a:t>Hashcash</a:t>
            </a:r>
          </a:p>
        </p:txBody>
      </p:sp>
      <p:sp>
        <p:nvSpPr>
          <p:cNvPr id="10" name="TextBox 9">
            <a:extLst>
              <a:ext uri="{FF2B5EF4-FFF2-40B4-BE49-F238E27FC236}">
                <a16:creationId xmlns:a16="http://schemas.microsoft.com/office/drawing/2014/main" id="{EA15EB6B-15AD-99D6-E7FE-C018E5F1E06B}"/>
              </a:ext>
            </a:extLst>
          </p:cNvPr>
          <p:cNvSpPr txBox="1"/>
          <p:nvPr/>
        </p:nvSpPr>
        <p:spPr>
          <a:xfrm>
            <a:off x="8256893" y="4813273"/>
            <a:ext cx="1757289" cy="692497"/>
          </a:xfrm>
          <a:prstGeom prst="rect">
            <a:avLst/>
          </a:prstGeom>
          <a:noFill/>
        </p:spPr>
        <p:txBody>
          <a:bodyPr wrap="square" lIns="91440" tIns="45720" rIns="91440" bIns="45720" rtlCol="0" anchor="t">
            <a:spAutoFit/>
          </a:bodyPr>
          <a:lstStyle/>
          <a:p>
            <a:pPr algn="ctr"/>
            <a:r>
              <a:rPr lang="en-US" sz="1300">
                <a:latin typeface="Roboto"/>
                <a:ea typeface="Roboto"/>
                <a:cs typeface="Roboto"/>
              </a:rPr>
              <a:t>Seen-</a:t>
            </a:r>
          </a:p>
          <a:p>
            <a:pPr algn="ctr"/>
            <a:r>
              <a:rPr lang="en-US" sz="1300">
                <a:latin typeface="Roboto"/>
                <a:ea typeface="Roboto"/>
                <a:cs typeface="Roboto"/>
              </a:rPr>
              <a:t>RPOW</a:t>
            </a:r>
          </a:p>
          <a:p>
            <a:pPr algn="ctr"/>
            <a:r>
              <a:rPr lang="en-US" sz="1300">
                <a:latin typeface="Roboto"/>
                <a:ea typeface="Roboto"/>
                <a:cs typeface="Roboto"/>
              </a:rPr>
              <a:t>Database</a:t>
            </a:r>
          </a:p>
        </p:txBody>
      </p:sp>
      <p:sp>
        <p:nvSpPr>
          <p:cNvPr id="13" name="Rectangle 12">
            <a:extLst>
              <a:ext uri="{FF2B5EF4-FFF2-40B4-BE49-F238E27FC236}">
                <a16:creationId xmlns:a16="http://schemas.microsoft.com/office/drawing/2014/main" id="{87B8B06E-E02E-A678-4318-8F6CC46C83BD}"/>
              </a:ext>
            </a:extLst>
          </p:cNvPr>
          <p:cNvSpPr/>
          <p:nvPr/>
        </p:nvSpPr>
        <p:spPr>
          <a:xfrm>
            <a:off x="6187440" y="3676650"/>
            <a:ext cx="1104900" cy="872490"/>
          </a:xfrm>
          <a:prstGeom prst="rect">
            <a:avLst/>
          </a:prstGeom>
          <a:solidFill>
            <a:srgbClr val="FFCB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26EDC8C-169B-CC4B-EB03-07AB48452F57}"/>
              </a:ext>
            </a:extLst>
          </p:cNvPr>
          <p:cNvSpPr txBox="1"/>
          <p:nvPr/>
        </p:nvSpPr>
        <p:spPr>
          <a:xfrm>
            <a:off x="6258130" y="3775234"/>
            <a:ext cx="938077" cy="707886"/>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RPOW</a:t>
            </a:r>
            <a:br>
              <a:rPr lang="en-US" sz="2000" b="1">
                <a:latin typeface="Roboto" panose="02000000000000000000" pitchFamily="2" charset="0"/>
                <a:ea typeface="Roboto" panose="02000000000000000000" pitchFamily="2" charset="0"/>
                <a:cs typeface="Roboto" panose="02000000000000000000" pitchFamily="2" charset="0"/>
              </a:rPr>
            </a:br>
            <a:r>
              <a:rPr lang="en-US" sz="2000" b="1">
                <a:latin typeface="Roboto" panose="02000000000000000000" pitchFamily="2" charset="0"/>
                <a:ea typeface="Roboto" panose="02000000000000000000" pitchFamily="2" charset="0"/>
                <a:cs typeface="Roboto" panose="02000000000000000000" pitchFamily="2" charset="0"/>
              </a:rPr>
              <a:t>Server</a:t>
            </a:r>
          </a:p>
        </p:txBody>
      </p:sp>
    </p:spTree>
    <p:extLst>
      <p:ext uri="{BB962C8B-B14F-4D97-AF65-F5344CB8AC3E}">
        <p14:creationId xmlns:p14="http://schemas.microsoft.com/office/powerpoint/2010/main" val="1558244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FDCEA3-7F90-045B-0E3E-3C3006EAD372}"/>
            </a:ext>
          </a:extLst>
        </p:cNvPr>
        <p:cNvGrpSpPr/>
        <p:nvPr/>
      </p:nvGrpSpPr>
      <p:grpSpPr>
        <a:xfrm>
          <a:off x="0" y="0"/>
          <a:ext cx="0" cy="0"/>
          <a:chOff x="0" y="0"/>
          <a:chExt cx="0" cy="0"/>
        </a:xfrm>
      </p:grpSpPr>
      <p:pic>
        <p:nvPicPr>
          <p:cNvPr id="3" name="Picture 2" descr="A person with nice hair and a blue scarf&#10;&#10;Description automatically generated">
            <a:extLst>
              <a:ext uri="{FF2B5EF4-FFF2-40B4-BE49-F238E27FC236}">
                <a16:creationId xmlns:a16="http://schemas.microsoft.com/office/drawing/2014/main" id="{C1F6C5F7-AC6C-8614-7B32-1686F721A4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7546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bitcoin&#10;&#10;Description automatically generated">
            <a:extLst>
              <a:ext uri="{FF2B5EF4-FFF2-40B4-BE49-F238E27FC236}">
                <a16:creationId xmlns:a16="http://schemas.microsoft.com/office/drawing/2014/main" id="{54E41221-2599-92F9-725B-08048426B6C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548759" y="0"/>
            <a:ext cx="7094482" cy="6858000"/>
          </a:xfrm>
          <a:prstGeom prst="rect">
            <a:avLst/>
          </a:prstGeom>
        </p:spPr>
      </p:pic>
      <p:sp>
        <p:nvSpPr>
          <p:cNvPr id="6" name="Rectangle 5">
            <a:extLst>
              <a:ext uri="{FF2B5EF4-FFF2-40B4-BE49-F238E27FC236}">
                <a16:creationId xmlns:a16="http://schemas.microsoft.com/office/drawing/2014/main" id="{7595989C-5DBA-5737-A084-8672F9DA3FF3}"/>
              </a:ext>
            </a:extLst>
          </p:cNvPr>
          <p:cNvSpPr/>
          <p:nvPr/>
        </p:nvSpPr>
        <p:spPr>
          <a:xfrm>
            <a:off x="2595340" y="198444"/>
            <a:ext cx="1396891" cy="38132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258A9EA-CD8F-1A92-03FB-D9DA23274AD1}"/>
              </a:ext>
            </a:extLst>
          </p:cNvPr>
          <p:cNvSpPr txBox="1"/>
          <p:nvPr/>
        </p:nvSpPr>
        <p:spPr>
          <a:xfrm>
            <a:off x="2563006" y="198444"/>
            <a:ext cx="1911896" cy="461665"/>
          </a:xfrm>
          <a:prstGeom prst="rect">
            <a:avLst/>
          </a:prstGeom>
          <a:noFill/>
        </p:spPr>
        <p:txBody>
          <a:bodyPr wrap="square" lIns="91440" tIns="45720" rIns="91440" bIns="45720" rtlCol="0" anchor="t">
            <a:spAutoFit/>
          </a:bodyPr>
          <a:lstStyle/>
          <a:p>
            <a:r>
              <a:rPr lang="en-US" sz="2300" b="1">
                <a:latin typeface="Roboto"/>
                <a:ea typeface="Roboto"/>
                <a:cs typeface="Roboto"/>
              </a:rPr>
              <a:t>Message</a:t>
            </a:r>
          </a:p>
        </p:txBody>
      </p:sp>
      <p:sp>
        <p:nvSpPr>
          <p:cNvPr id="8" name="Rectangle 7">
            <a:extLst>
              <a:ext uri="{FF2B5EF4-FFF2-40B4-BE49-F238E27FC236}">
                <a16:creationId xmlns:a16="http://schemas.microsoft.com/office/drawing/2014/main" id="{93E83CEE-DACC-B981-F7E9-4CB13A171871}"/>
              </a:ext>
            </a:extLst>
          </p:cNvPr>
          <p:cNvSpPr/>
          <p:nvPr/>
        </p:nvSpPr>
        <p:spPr>
          <a:xfrm>
            <a:off x="7403236" y="198442"/>
            <a:ext cx="1739306" cy="46166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691E8-89D9-04FA-D934-69577360A408}"/>
              </a:ext>
            </a:extLst>
          </p:cNvPr>
          <p:cNvSpPr txBox="1"/>
          <p:nvPr/>
        </p:nvSpPr>
        <p:spPr>
          <a:xfrm>
            <a:off x="7426961" y="198443"/>
            <a:ext cx="2225256" cy="461665"/>
          </a:xfrm>
          <a:prstGeom prst="rect">
            <a:avLst/>
          </a:prstGeom>
          <a:noFill/>
        </p:spPr>
        <p:txBody>
          <a:bodyPr wrap="square" lIns="91440" tIns="45720" rIns="91440" bIns="45720" anchor="t">
            <a:spAutoFit/>
          </a:bodyPr>
          <a:lstStyle/>
          <a:p>
            <a:r>
              <a:rPr lang="en-US" sz="2300" b="1">
                <a:latin typeface="Roboto"/>
                <a:ea typeface="Roboto"/>
                <a:cs typeface="Roboto"/>
              </a:rPr>
              <a:t>Signature</a:t>
            </a:r>
          </a:p>
        </p:txBody>
      </p:sp>
      <p:sp>
        <p:nvSpPr>
          <p:cNvPr id="10" name="Rectangle 9">
            <a:extLst>
              <a:ext uri="{FF2B5EF4-FFF2-40B4-BE49-F238E27FC236}">
                <a16:creationId xmlns:a16="http://schemas.microsoft.com/office/drawing/2014/main" id="{E4AE65C7-61CF-D1DA-BF5A-3E2912CFC1C2}"/>
              </a:ext>
            </a:extLst>
          </p:cNvPr>
          <p:cNvSpPr/>
          <p:nvPr/>
        </p:nvSpPr>
        <p:spPr>
          <a:xfrm>
            <a:off x="8178755" y="2961840"/>
            <a:ext cx="1121711" cy="461664"/>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2B1FF1-5F18-0ACF-A24A-E071EA5C5681}"/>
              </a:ext>
            </a:extLst>
          </p:cNvPr>
          <p:cNvSpPr/>
          <p:nvPr/>
        </p:nvSpPr>
        <p:spPr>
          <a:xfrm>
            <a:off x="4739730" y="1498999"/>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7E6C00F4-56A9-BD46-C189-0EB98C4793D8}"/>
              </a:ext>
            </a:extLst>
          </p:cNvPr>
          <p:cNvSpPr txBox="1"/>
          <p:nvPr/>
        </p:nvSpPr>
        <p:spPr>
          <a:xfrm>
            <a:off x="8185607" y="2967335"/>
            <a:ext cx="1487392" cy="384721"/>
          </a:xfrm>
          <a:prstGeom prst="rect">
            <a:avLst/>
          </a:prstGeom>
          <a:noFill/>
        </p:spPr>
        <p:txBody>
          <a:bodyPr wrap="square" lIns="91440" tIns="45720" rIns="91440" bIns="45720" rtlCol="0" anchor="t">
            <a:spAutoFit/>
          </a:bodyPr>
          <a:lstStyle/>
          <a:p>
            <a:r>
              <a:rPr lang="en-US" sz="1900">
                <a:latin typeface="Roboto"/>
                <a:ea typeface="Roboto"/>
                <a:cs typeface="Roboto"/>
              </a:rPr>
              <a:t>Sending</a:t>
            </a:r>
          </a:p>
        </p:txBody>
      </p:sp>
      <p:sp>
        <p:nvSpPr>
          <p:cNvPr id="13" name="TextBox 12">
            <a:extLst>
              <a:ext uri="{FF2B5EF4-FFF2-40B4-BE49-F238E27FC236}">
                <a16:creationId xmlns:a16="http://schemas.microsoft.com/office/drawing/2014/main" id="{F9991441-E087-6983-4103-3C31AB48222F}"/>
              </a:ext>
            </a:extLst>
          </p:cNvPr>
          <p:cNvSpPr txBox="1"/>
          <p:nvPr/>
        </p:nvSpPr>
        <p:spPr>
          <a:xfrm>
            <a:off x="4205123" y="1498999"/>
            <a:ext cx="2688581" cy="1154162"/>
          </a:xfrm>
          <a:prstGeom prst="rect">
            <a:avLst/>
          </a:prstGeom>
          <a:noFill/>
        </p:spPr>
        <p:txBody>
          <a:bodyPr wrap="square" lIns="91440" tIns="45720" rIns="91440" bIns="45720" rtlCol="0" anchor="t">
            <a:spAutoFit/>
          </a:bodyPr>
          <a:lstStyle/>
          <a:p>
            <a:pPr algn="ctr"/>
            <a:r>
              <a:rPr lang="en-US" sz="2300">
                <a:latin typeface="Roboto"/>
                <a:ea typeface="Roboto"/>
                <a:cs typeface="Roboto"/>
              </a:rPr>
              <a:t>Signing</a:t>
            </a:r>
            <a:endParaRPr lang="en-US" sz="2300">
              <a:latin typeface="Aptos"/>
              <a:ea typeface="Roboto"/>
              <a:cs typeface="Roboto"/>
            </a:endParaRPr>
          </a:p>
          <a:p>
            <a:pPr algn="ctr"/>
            <a:r>
              <a:rPr lang="en-US" sz="2300">
                <a:latin typeface="Roboto"/>
                <a:ea typeface="Roboto"/>
                <a:cs typeface="Roboto"/>
              </a:rPr>
              <a:t>with private</a:t>
            </a:r>
            <a:endParaRPr lang="en-US" sz="2300">
              <a:latin typeface="Aptos"/>
              <a:ea typeface="Roboto"/>
              <a:cs typeface="Roboto"/>
            </a:endParaRPr>
          </a:p>
          <a:p>
            <a:pPr algn="ctr"/>
            <a:r>
              <a:rPr lang="en-US" sz="2300">
                <a:latin typeface="Roboto"/>
                <a:ea typeface="Roboto"/>
                <a:cs typeface="Roboto"/>
              </a:rPr>
              <a:t>key</a:t>
            </a:r>
            <a:endParaRPr lang="en-US" sz="2300">
              <a:latin typeface="Aptos"/>
              <a:ea typeface="Roboto"/>
              <a:cs typeface="Roboto"/>
            </a:endParaRPr>
          </a:p>
        </p:txBody>
      </p:sp>
      <p:sp>
        <p:nvSpPr>
          <p:cNvPr id="14" name="Rectangle 13">
            <a:extLst>
              <a:ext uri="{FF2B5EF4-FFF2-40B4-BE49-F238E27FC236}">
                <a16:creationId xmlns:a16="http://schemas.microsoft.com/office/drawing/2014/main" id="{03E5FE6C-5B00-C459-35EE-314123F073A0}"/>
              </a:ext>
            </a:extLst>
          </p:cNvPr>
          <p:cNvSpPr/>
          <p:nvPr/>
        </p:nvSpPr>
        <p:spPr>
          <a:xfrm>
            <a:off x="4918719" y="5620284"/>
            <a:ext cx="1610900" cy="114397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03353F4-8C6B-9E11-DECA-864C839880E6}"/>
              </a:ext>
            </a:extLst>
          </p:cNvPr>
          <p:cNvSpPr txBox="1"/>
          <p:nvPr/>
        </p:nvSpPr>
        <p:spPr>
          <a:xfrm>
            <a:off x="4358712" y="5617507"/>
            <a:ext cx="2739381" cy="1154162"/>
          </a:xfrm>
          <a:prstGeom prst="rect">
            <a:avLst/>
          </a:prstGeom>
          <a:noFill/>
        </p:spPr>
        <p:txBody>
          <a:bodyPr wrap="square" lIns="91440" tIns="45720" rIns="91440" bIns="45720" rtlCol="0" anchor="t">
            <a:spAutoFit/>
          </a:bodyPr>
          <a:lstStyle/>
          <a:p>
            <a:pPr algn="ctr"/>
            <a:r>
              <a:rPr lang="en-US" sz="2300">
                <a:latin typeface="Roboto"/>
                <a:ea typeface="Roboto"/>
                <a:cs typeface="Roboto"/>
              </a:rPr>
              <a:t>Verifying</a:t>
            </a:r>
          </a:p>
          <a:p>
            <a:pPr algn="ctr"/>
            <a:r>
              <a:rPr lang="en-US" sz="2300">
                <a:latin typeface="Roboto"/>
                <a:ea typeface="Roboto"/>
                <a:cs typeface="Roboto"/>
              </a:rPr>
              <a:t>with public</a:t>
            </a:r>
          </a:p>
          <a:p>
            <a:pPr algn="ctr"/>
            <a:r>
              <a:rPr lang="en-US" sz="2300">
                <a:latin typeface="Roboto"/>
                <a:ea typeface="Roboto"/>
                <a:cs typeface="Roboto"/>
              </a:rPr>
              <a:t>key</a:t>
            </a:r>
          </a:p>
        </p:txBody>
      </p:sp>
    </p:spTree>
    <p:extLst>
      <p:ext uri="{BB962C8B-B14F-4D97-AF65-F5344CB8AC3E}">
        <p14:creationId xmlns:p14="http://schemas.microsoft.com/office/powerpoint/2010/main" val="9433764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83BF5-C49A-54C0-929B-0D8A96242A6F}"/>
            </a:ext>
          </a:extLst>
        </p:cNvPr>
        <p:cNvGrpSpPr/>
        <p:nvPr/>
      </p:nvGrpSpPr>
      <p:grpSpPr>
        <a:xfrm>
          <a:off x="0" y="0"/>
          <a:ext cx="0" cy="0"/>
          <a:chOff x="0" y="0"/>
          <a:chExt cx="0" cy="0"/>
        </a:xfrm>
      </p:grpSpPr>
      <p:pic>
        <p:nvPicPr>
          <p:cNvPr id="3" name="Picture 2" descr="A person wearing glasses and a striped shirt&#10;&#10;Description automatically generated">
            <a:extLst>
              <a:ext uri="{FF2B5EF4-FFF2-40B4-BE49-F238E27FC236}">
                <a16:creationId xmlns:a16="http://schemas.microsoft.com/office/drawing/2014/main" id="{63531092-9425-313A-4EE4-F4E2EA6E86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3367" y="858148"/>
            <a:ext cx="3865266" cy="5141704"/>
          </a:xfrm>
          <a:prstGeom prst="rect">
            <a:avLst/>
          </a:prstGeom>
        </p:spPr>
      </p:pic>
    </p:spTree>
    <p:extLst>
      <p:ext uri="{BB962C8B-B14F-4D97-AF65-F5344CB8AC3E}">
        <p14:creationId xmlns:p14="http://schemas.microsoft.com/office/powerpoint/2010/main" val="71593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E00F7-8DB2-A3D6-02B8-1F13208B41F4}"/>
            </a:ext>
          </a:extLst>
        </p:cNvPr>
        <p:cNvGrpSpPr/>
        <p:nvPr/>
      </p:nvGrpSpPr>
      <p:grpSpPr>
        <a:xfrm>
          <a:off x="0" y="0"/>
          <a:ext cx="0" cy="0"/>
          <a:chOff x="0" y="0"/>
          <a:chExt cx="0" cy="0"/>
        </a:xfrm>
      </p:grpSpPr>
      <p:pic>
        <p:nvPicPr>
          <p:cNvPr id="7" name="Picture 6" descr="A close-up of a document&#10;&#10;Description automatically generated">
            <a:extLst>
              <a:ext uri="{FF2B5EF4-FFF2-40B4-BE49-F238E27FC236}">
                <a16:creationId xmlns:a16="http://schemas.microsoft.com/office/drawing/2014/main" id="{E747CF0C-136E-5482-51E5-1CCD0029B8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5479" y="226241"/>
            <a:ext cx="8321042" cy="6314784"/>
          </a:xfrm>
          <a:prstGeom prst="rect">
            <a:avLst/>
          </a:prstGeom>
        </p:spPr>
      </p:pic>
      <p:sp>
        <p:nvSpPr>
          <p:cNvPr id="5" name="Rectangle 4">
            <a:extLst>
              <a:ext uri="{FF2B5EF4-FFF2-40B4-BE49-F238E27FC236}">
                <a16:creationId xmlns:a16="http://schemas.microsoft.com/office/drawing/2014/main" id="{52D6E7D1-1F10-D4B0-CBF8-D6B3D7E12C82}"/>
              </a:ext>
            </a:extLst>
          </p:cNvPr>
          <p:cNvSpPr/>
          <p:nvPr/>
        </p:nvSpPr>
        <p:spPr>
          <a:xfrm>
            <a:off x="2070735" y="474970"/>
            <a:ext cx="8050530" cy="6172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56C27F-CB20-63DF-907A-E8927B245788}"/>
              </a:ext>
            </a:extLst>
          </p:cNvPr>
          <p:cNvSpPr txBox="1"/>
          <p:nvPr/>
        </p:nvSpPr>
        <p:spPr>
          <a:xfrm>
            <a:off x="2383381" y="521970"/>
            <a:ext cx="7425238" cy="523220"/>
          </a:xfrm>
          <a:prstGeom prst="rect">
            <a:avLst/>
          </a:prstGeom>
          <a:noFill/>
        </p:spPr>
        <p:txBody>
          <a:bodyPr wrap="none" rtlCol="0">
            <a:spAutoFit/>
          </a:bodyPr>
          <a:lstStyle/>
          <a:p>
            <a:r>
              <a:rPr lang="en-US" sz="2800" b="1">
                <a:latin typeface="Times New Roman" panose="02020603050405020304" pitchFamily="18" charset="0"/>
                <a:ea typeface="Roboto" panose="02000000000000000000" pitchFamily="2" charset="0"/>
                <a:cs typeface="Times New Roman" panose="02020603050405020304" pitchFamily="18" charset="0"/>
              </a:rPr>
              <a:t>Bitcoin: A Peer-to-Peer Electronic Cash System</a:t>
            </a:r>
          </a:p>
        </p:txBody>
      </p:sp>
      <p:sp>
        <p:nvSpPr>
          <p:cNvPr id="9" name="Rectangle 8">
            <a:extLst>
              <a:ext uri="{FF2B5EF4-FFF2-40B4-BE49-F238E27FC236}">
                <a16:creationId xmlns:a16="http://schemas.microsoft.com/office/drawing/2014/main" id="{1203F8F8-F090-D1E3-A220-6066DE2F8EC8}"/>
              </a:ext>
            </a:extLst>
          </p:cNvPr>
          <p:cNvSpPr/>
          <p:nvPr/>
        </p:nvSpPr>
        <p:spPr>
          <a:xfrm>
            <a:off x="2383381" y="2358390"/>
            <a:ext cx="7604760" cy="393573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5CF0B65-4784-1082-B10A-0829D4F4024A}"/>
              </a:ext>
            </a:extLst>
          </p:cNvPr>
          <p:cNvSpPr txBox="1"/>
          <p:nvPr/>
        </p:nvSpPr>
        <p:spPr>
          <a:xfrm>
            <a:off x="2641984" y="2508468"/>
            <a:ext cx="7182351" cy="3785652"/>
          </a:xfrm>
          <a:prstGeom prst="rect">
            <a:avLst/>
          </a:prstGeom>
          <a:noFill/>
        </p:spPr>
        <p:txBody>
          <a:bodyPr wrap="none" rtlCol="0">
            <a:spAutoFit/>
          </a:bodyPr>
          <a:lstStyle/>
          <a:p>
            <a:r>
              <a:rPr lang="en-US" sz="1600" b="1">
                <a:latin typeface="Times New Roman" panose="02020603050405020304" pitchFamily="18" charset="0"/>
                <a:cs typeface="Times New Roman" panose="02020603050405020304" pitchFamily="18" charset="0"/>
              </a:rPr>
              <a:t>Abstract.   </a:t>
            </a:r>
            <a:r>
              <a:rPr lang="en-US" sz="1600">
                <a:latin typeface="Times New Roman" panose="02020603050405020304" pitchFamily="18" charset="0"/>
                <a:cs typeface="Times New Roman" panose="02020603050405020304" pitchFamily="18" charset="0"/>
              </a:rPr>
              <a:t>A  purely  peer-to-peer  version  of  electronic  cash  would  allow  online</a:t>
            </a:r>
          </a:p>
          <a:p>
            <a:r>
              <a:rPr lang="en-US" sz="1600">
                <a:latin typeface="Times New Roman" panose="02020603050405020304" pitchFamily="18" charset="0"/>
                <a:cs typeface="Times New Roman" panose="02020603050405020304" pitchFamily="18" charset="0"/>
              </a:rPr>
              <a:t>payments to be sent directly from one party to another without the burdens of going</a:t>
            </a:r>
          </a:p>
          <a:p>
            <a:r>
              <a:rPr lang="en-US" sz="1600">
                <a:latin typeface="Times New Roman" panose="02020603050405020304" pitchFamily="18" charset="0"/>
                <a:cs typeface="Times New Roman" panose="02020603050405020304" pitchFamily="18" charset="0"/>
              </a:rPr>
              <a:t>through a financial institution. Digital signatures provide part of the solution, but</a:t>
            </a:r>
          </a:p>
          <a:p>
            <a:r>
              <a:rPr lang="en-US" sz="1600">
                <a:latin typeface="Times New Roman" panose="02020603050405020304" pitchFamily="18" charset="0"/>
                <a:cs typeface="Times New Roman" panose="02020603050405020304" pitchFamily="18" charset="0"/>
              </a:rPr>
              <a:t>the main benefits are lost if a trusted party is still required to prevent double-</a:t>
            </a:r>
          </a:p>
          <a:p>
            <a:r>
              <a:rPr lang="en-US" sz="1600">
                <a:latin typeface="Times New Roman" panose="02020603050405020304" pitchFamily="18" charset="0"/>
                <a:cs typeface="Times New Roman" panose="02020603050405020304" pitchFamily="18" charset="0"/>
              </a:rPr>
              <a:t>spending. We propose a solution to the double-spending problem using a peer-to-</a:t>
            </a:r>
          </a:p>
          <a:p>
            <a:r>
              <a:rPr lang="en-US" sz="1600">
                <a:latin typeface="Times New Roman" panose="02020603050405020304" pitchFamily="18" charset="0"/>
                <a:cs typeface="Times New Roman" panose="02020603050405020304" pitchFamily="18" charset="0"/>
              </a:rPr>
              <a:t>peer network. The network timestamps transactions by hashing them into an</a:t>
            </a:r>
          </a:p>
          <a:p>
            <a:r>
              <a:rPr lang="en-US" sz="1600">
                <a:latin typeface="Times New Roman" panose="02020603050405020304" pitchFamily="18" charset="0"/>
                <a:cs typeface="Times New Roman" panose="02020603050405020304" pitchFamily="18" charset="0"/>
              </a:rPr>
              <a:t>ongoing chain of hash-based proof-of-work, forming a record that cannot be</a:t>
            </a:r>
          </a:p>
          <a:p>
            <a:r>
              <a:rPr lang="en-US" sz="1600">
                <a:latin typeface="Times New Roman" panose="02020603050405020304" pitchFamily="18" charset="0"/>
                <a:cs typeface="Times New Roman" panose="02020603050405020304" pitchFamily="18" charset="0"/>
              </a:rPr>
              <a:t>changed without redoing the proof-of-work. The longest chain not only servers as</a:t>
            </a:r>
          </a:p>
          <a:p>
            <a:r>
              <a:rPr lang="en-US" sz="1600">
                <a:latin typeface="Times New Roman" panose="02020603050405020304" pitchFamily="18" charset="0"/>
                <a:cs typeface="Times New Roman" panose="02020603050405020304" pitchFamily="18" charset="0"/>
              </a:rPr>
              <a:t>Proof of the sequence of events witnessed, but proof that it came from the largest</a:t>
            </a:r>
          </a:p>
          <a:p>
            <a:r>
              <a:rPr lang="en-US" sz="1600">
                <a:latin typeface="Times New Roman" panose="02020603050405020304" pitchFamily="18" charset="0"/>
                <a:cs typeface="Times New Roman" panose="02020603050405020304" pitchFamily="18" charset="0"/>
              </a:rPr>
              <a:t>pool of CPU power. As long as honest nodes control the most CPU power on the</a:t>
            </a:r>
          </a:p>
          <a:p>
            <a:r>
              <a:rPr lang="en-US" sz="1600">
                <a:latin typeface="Times New Roman" panose="02020603050405020304" pitchFamily="18" charset="0"/>
                <a:cs typeface="Times New Roman" panose="02020603050405020304" pitchFamily="18" charset="0"/>
              </a:rPr>
              <a:t>network, they can generate the longest chain and outpace any attackers. The</a:t>
            </a:r>
          </a:p>
          <a:p>
            <a:r>
              <a:rPr lang="en-US" sz="1600">
                <a:latin typeface="Times New Roman" panose="02020603050405020304" pitchFamily="18" charset="0"/>
                <a:cs typeface="Times New Roman" panose="02020603050405020304" pitchFamily="18" charset="0"/>
              </a:rPr>
              <a:t>network itself requires minimal structure. Messages are broadcasted on a best effort</a:t>
            </a:r>
          </a:p>
          <a:p>
            <a:r>
              <a:rPr lang="en-US" sz="1600">
                <a:latin typeface="Times New Roman" panose="02020603050405020304" pitchFamily="18" charset="0"/>
                <a:cs typeface="Times New Roman" panose="02020603050405020304" pitchFamily="18" charset="0"/>
              </a:rPr>
              <a:t>basis, and nodes can leave and rejoin the network at will, accepting the longest</a:t>
            </a:r>
          </a:p>
          <a:p>
            <a:r>
              <a:rPr lang="en-US" sz="1600">
                <a:latin typeface="Times New Roman" panose="02020603050405020304" pitchFamily="18" charset="0"/>
                <a:cs typeface="Times New Roman" panose="02020603050405020304" pitchFamily="18" charset="0"/>
              </a:rPr>
              <a:t>proof-of-work chain as proof of what happened while they were gone.</a:t>
            </a:r>
          </a:p>
          <a:p>
            <a:endParaRPr lang="en-US" sz="1600"/>
          </a:p>
        </p:txBody>
      </p:sp>
    </p:spTree>
    <p:extLst>
      <p:ext uri="{BB962C8B-B14F-4D97-AF65-F5344CB8AC3E}">
        <p14:creationId xmlns:p14="http://schemas.microsoft.com/office/powerpoint/2010/main" val="41140676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EC72B-50DA-4D19-A8A6-F5FDDDEC3D73}"/>
            </a:ext>
          </a:extLst>
        </p:cNvPr>
        <p:cNvGrpSpPr/>
        <p:nvPr/>
      </p:nvGrpSpPr>
      <p:grpSpPr>
        <a:xfrm>
          <a:off x="0" y="0"/>
          <a:ext cx="0" cy="0"/>
          <a:chOff x="0" y="0"/>
          <a:chExt cx="0" cy="0"/>
        </a:xfrm>
      </p:grpSpPr>
      <p:pic>
        <p:nvPicPr>
          <p:cNvPr id="3" name="Picture 2" descr="A person in a grey shirt&#10;&#10;Description automatically generated">
            <a:extLst>
              <a:ext uri="{FF2B5EF4-FFF2-40B4-BE49-F238E27FC236}">
                <a16:creationId xmlns:a16="http://schemas.microsoft.com/office/drawing/2014/main" id="{BAD25AA6-0BD2-DF6A-0239-6E1B3DDB3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7838" y="820838"/>
            <a:ext cx="5216324" cy="5216324"/>
          </a:xfrm>
          <a:prstGeom prst="rect">
            <a:avLst/>
          </a:prstGeom>
        </p:spPr>
      </p:pic>
    </p:spTree>
    <p:extLst>
      <p:ext uri="{BB962C8B-B14F-4D97-AF65-F5344CB8AC3E}">
        <p14:creationId xmlns:p14="http://schemas.microsoft.com/office/powerpoint/2010/main" val="3264528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D968D-304C-9F55-B91B-BF07BB0BE11A}"/>
            </a:ext>
          </a:extLst>
        </p:cNvPr>
        <p:cNvGrpSpPr/>
        <p:nvPr/>
      </p:nvGrpSpPr>
      <p:grpSpPr>
        <a:xfrm>
          <a:off x="0" y="0"/>
          <a:ext cx="0" cy="0"/>
          <a:chOff x="0" y="0"/>
          <a:chExt cx="0" cy="0"/>
        </a:xfrm>
      </p:grpSpPr>
      <p:pic>
        <p:nvPicPr>
          <p:cNvPr id="3" name="Picture 2" descr="A person wearing a hat and glasses&#10;&#10;Description automatically generated">
            <a:extLst>
              <a:ext uri="{FF2B5EF4-FFF2-40B4-BE49-F238E27FC236}">
                <a16:creationId xmlns:a16="http://schemas.microsoft.com/office/drawing/2014/main" id="{E20EF0C6-1ADA-9CCC-36F2-0377E7730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1839" y="624840"/>
            <a:ext cx="5608322" cy="5608320"/>
          </a:xfrm>
          <a:prstGeom prst="rect">
            <a:avLst/>
          </a:prstGeom>
        </p:spPr>
      </p:pic>
    </p:spTree>
    <p:extLst>
      <p:ext uri="{BB962C8B-B14F-4D97-AF65-F5344CB8AC3E}">
        <p14:creationId xmlns:p14="http://schemas.microsoft.com/office/powerpoint/2010/main" val="24001789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E3478-6D9F-AD61-4203-2BBC8B94F535}"/>
            </a:ext>
          </a:extLst>
        </p:cNvPr>
        <p:cNvGrpSpPr/>
        <p:nvPr/>
      </p:nvGrpSpPr>
      <p:grpSpPr>
        <a:xfrm>
          <a:off x="0" y="0"/>
          <a:ext cx="0" cy="0"/>
          <a:chOff x="0" y="0"/>
          <a:chExt cx="0" cy="0"/>
        </a:xfrm>
      </p:grpSpPr>
      <p:pic>
        <p:nvPicPr>
          <p:cNvPr id="3" name="Picture 2" descr="A newspaper with a picture of a soldier in a tank&#10;&#10;Description automatically generated">
            <a:extLst>
              <a:ext uri="{FF2B5EF4-FFF2-40B4-BE49-F238E27FC236}">
                <a16:creationId xmlns:a16="http://schemas.microsoft.com/office/drawing/2014/main" id="{BCAA4A0E-7890-7B4D-17A4-5589530AB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3907" y="0"/>
            <a:ext cx="5304185" cy="6858000"/>
          </a:xfrm>
          <a:prstGeom prst="rect">
            <a:avLst/>
          </a:prstGeom>
        </p:spPr>
      </p:pic>
      <p:sp>
        <p:nvSpPr>
          <p:cNvPr id="5" name="Rectangle 4">
            <a:extLst>
              <a:ext uri="{FF2B5EF4-FFF2-40B4-BE49-F238E27FC236}">
                <a16:creationId xmlns:a16="http://schemas.microsoft.com/office/drawing/2014/main" id="{94365825-A9B5-D260-771A-B2A3531326A8}"/>
              </a:ext>
            </a:extLst>
          </p:cNvPr>
          <p:cNvSpPr/>
          <p:nvPr/>
        </p:nvSpPr>
        <p:spPr>
          <a:xfrm>
            <a:off x="3478530" y="1973580"/>
            <a:ext cx="4122420" cy="18669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A5EFC2D-95A5-A0F8-D4EE-0E9ECCD02BD9}"/>
              </a:ext>
            </a:extLst>
          </p:cNvPr>
          <p:cNvSpPr txBox="1"/>
          <p:nvPr/>
        </p:nvSpPr>
        <p:spPr>
          <a:xfrm>
            <a:off x="3443907" y="1874520"/>
            <a:ext cx="4275529" cy="338554"/>
          </a:xfrm>
          <a:prstGeom prst="rect">
            <a:avLst/>
          </a:prstGeom>
          <a:noFill/>
        </p:spPr>
        <p:txBody>
          <a:bodyPr wrap="none" rtlCol="0">
            <a:spAutoFit/>
          </a:bodyPr>
          <a:lstStyle/>
          <a:p>
            <a:r>
              <a:rPr lang="en-US" sz="1600">
                <a:latin typeface="Times New Roman" panose="02020603050405020304" pitchFamily="18" charset="0"/>
                <a:cs typeface="Times New Roman" panose="02020603050405020304" pitchFamily="18" charset="0"/>
              </a:rPr>
              <a:t>Israel prepares to send tanks and troops into Gaza</a:t>
            </a:r>
          </a:p>
        </p:txBody>
      </p:sp>
      <p:sp>
        <p:nvSpPr>
          <p:cNvPr id="8" name="Rectangle 7">
            <a:extLst>
              <a:ext uri="{FF2B5EF4-FFF2-40B4-BE49-F238E27FC236}">
                <a16:creationId xmlns:a16="http://schemas.microsoft.com/office/drawing/2014/main" id="{15FC76D5-3FB6-DBED-0520-E69196271784}"/>
              </a:ext>
            </a:extLst>
          </p:cNvPr>
          <p:cNvSpPr/>
          <p:nvPr/>
        </p:nvSpPr>
        <p:spPr>
          <a:xfrm>
            <a:off x="3505200" y="4735830"/>
            <a:ext cx="4069080" cy="784860"/>
          </a:xfrm>
          <a:prstGeom prst="rect">
            <a:avLst/>
          </a:prstGeom>
          <a:solidFill>
            <a:srgbClr val="DCDDD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A1C3C48-DCD6-6521-C58C-3D40E5F1C4D8}"/>
              </a:ext>
            </a:extLst>
          </p:cNvPr>
          <p:cNvSpPr txBox="1"/>
          <p:nvPr/>
        </p:nvSpPr>
        <p:spPr>
          <a:xfrm>
            <a:off x="3443907" y="4644927"/>
            <a:ext cx="3942041" cy="954107"/>
          </a:xfrm>
          <a:prstGeom prst="rect">
            <a:avLst/>
          </a:prstGeom>
          <a:noFill/>
        </p:spPr>
        <p:txBody>
          <a:bodyPr wrap="none" rtlCol="0">
            <a:spAutoFit/>
          </a:bodyPr>
          <a:lstStyle/>
          <a:p>
            <a:r>
              <a:rPr lang="en-US" sz="2800" b="1">
                <a:latin typeface="Times New Roman" panose="02020603050405020304" pitchFamily="18" charset="0"/>
                <a:cs typeface="Times New Roman" panose="02020603050405020304" pitchFamily="18" charset="0"/>
              </a:rPr>
              <a:t>Chancellor on brink of </a:t>
            </a:r>
            <a:br>
              <a:rPr lang="en-US" sz="2800" b="1">
                <a:latin typeface="Times New Roman" panose="02020603050405020304" pitchFamily="18" charset="0"/>
                <a:cs typeface="Times New Roman" panose="02020603050405020304" pitchFamily="18" charset="0"/>
              </a:rPr>
            </a:br>
            <a:r>
              <a:rPr lang="en-US" sz="2800" b="1">
                <a:latin typeface="Times New Roman" panose="02020603050405020304" pitchFamily="18" charset="0"/>
                <a:cs typeface="Times New Roman" panose="02020603050405020304" pitchFamily="18" charset="0"/>
              </a:rPr>
              <a:t>second bailout for banks</a:t>
            </a:r>
          </a:p>
        </p:txBody>
      </p:sp>
    </p:spTree>
    <p:extLst>
      <p:ext uri="{BB962C8B-B14F-4D97-AF65-F5344CB8AC3E}">
        <p14:creationId xmlns:p14="http://schemas.microsoft.com/office/powerpoint/2010/main" val="50523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8F59142-028B-DD81-B737-713362922C1F}"/>
            </a:ext>
          </a:extLst>
        </p:cNvPr>
        <p:cNvGrpSpPr/>
        <p:nvPr/>
      </p:nvGrpSpPr>
      <p:grpSpPr>
        <a:xfrm>
          <a:off x="0" y="0"/>
          <a:ext cx="0" cy="0"/>
          <a:chOff x="0" y="0"/>
          <a:chExt cx="0" cy="0"/>
        </a:xfrm>
      </p:grpSpPr>
      <p:pic>
        <p:nvPicPr>
          <p:cNvPr id="3" name="Picture 2" descr="A person with a beard and glasses&#10;&#10;Description automatically generated">
            <a:extLst>
              <a:ext uri="{FF2B5EF4-FFF2-40B4-BE49-F238E27FC236}">
                <a16:creationId xmlns:a16="http://schemas.microsoft.com/office/drawing/2014/main" id="{539E13C6-A5CB-384F-7899-8580AB40F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841" y="643466"/>
            <a:ext cx="7306317" cy="5571067"/>
          </a:xfrm>
          <a:prstGeom prst="rect">
            <a:avLst/>
          </a:prstGeom>
        </p:spPr>
      </p:pic>
    </p:spTree>
    <p:extLst>
      <p:ext uri="{BB962C8B-B14F-4D97-AF65-F5344CB8AC3E}">
        <p14:creationId xmlns:p14="http://schemas.microsoft.com/office/powerpoint/2010/main" val="13576977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0D60241-9331-0682-0200-AD52E7CD10CE}"/>
            </a:ext>
          </a:extLst>
        </p:cNvPr>
        <p:cNvGrpSpPr/>
        <p:nvPr/>
      </p:nvGrpSpPr>
      <p:grpSpPr>
        <a:xfrm>
          <a:off x="0" y="0"/>
          <a:ext cx="0" cy="0"/>
          <a:chOff x="0" y="0"/>
          <a:chExt cx="0" cy="0"/>
        </a:xfrm>
      </p:grpSpPr>
      <p:pic>
        <p:nvPicPr>
          <p:cNvPr id="3" name="Picture 2" descr="A person's profile with text and a box&#10;&#10;Description automatically generated">
            <a:extLst>
              <a:ext uri="{FF2B5EF4-FFF2-40B4-BE49-F238E27FC236}">
                <a16:creationId xmlns:a16="http://schemas.microsoft.com/office/drawing/2014/main" id="{62FE1BF4-281B-F80A-E547-B05B97562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222" y="643466"/>
            <a:ext cx="10611555" cy="5571067"/>
          </a:xfrm>
          <a:prstGeom prst="rect">
            <a:avLst/>
          </a:prstGeom>
        </p:spPr>
      </p:pic>
      <p:sp>
        <p:nvSpPr>
          <p:cNvPr id="4" name="Rectangle 3">
            <a:extLst>
              <a:ext uri="{FF2B5EF4-FFF2-40B4-BE49-F238E27FC236}">
                <a16:creationId xmlns:a16="http://schemas.microsoft.com/office/drawing/2014/main" id="{ED7A89CF-CC0D-6F0E-1E90-440081819340}"/>
              </a:ext>
            </a:extLst>
          </p:cNvPr>
          <p:cNvSpPr/>
          <p:nvPr/>
        </p:nvSpPr>
        <p:spPr>
          <a:xfrm>
            <a:off x="5279869" y="1041400"/>
            <a:ext cx="5958840" cy="695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cs typeface="Roboto" panose="02000000000000000000" pitchFamily="2" charset="0"/>
            </a:endParaRPr>
          </a:p>
        </p:txBody>
      </p:sp>
      <p:sp>
        <p:nvSpPr>
          <p:cNvPr id="5" name="TextBox 4">
            <a:extLst>
              <a:ext uri="{FF2B5EF4-FFF2-40B4-BE49-F238E27FC236}">
                <a16:creationId xmlns:a16="http://schemas.microsoft.com/office/drawing/2014/main" id="{5904278B-F255-717A-83D6-ABE954A8B1A4}"/>
              </a:ext>
            </a:extLst>
          </p:cNvPr>
          <p:cNvSpPr txBox="1"/>
          <p:nvPr/>
        </p:nvSpPr>
        <p:spPr>
          <a:xfrm>
            <a:off x="5222240" y="990600"/>
            <a:ext cx="6074099" cy="707886"/>
          </a:xfrm>
          <a:prstGeom prst="rect">
            <a:avLst/>
          </a:prstGeom>
          <a:noFill/>
        </p:spPr>
        <p:txBody>
          <a:bodyPr wrap="none" rtlCol="0">
            <a:spAutoFit/>
          </a:bodyPr>
          <a:lstStyle/>
          <a:p>
            <a:r>
              <a:rPr lang="en-US" sz="4000">
                <a:latin typeface="Roboto" panose="02000000000000000000" pitchFamily="2" charset="0"/>
                <a:ea typeface="Roboto" panose="02000000000000000000" pitchFamily="2" charset="0"/>
                <a:cs typeface="Roboto" panose="02000000000000000000" pitchFamily="2" charset="0"/>
              </a:rPr>
              <a:t>Satoshi Nakamoto’s Page</a:t>
            </a:r>
          </a:p>
        </p:txBody>
      </p:sp>
      <p:sp>
        <p:nvSpPr>
          <p:cNvPr id="7" name="Rectangle 6">
            <a:extLst>
              <a:ext uri="{FF2B5EF4-FFF2-40B4-BE49-F238E27FC236}">
                <a16:creationId xmlns:a16="http://schemas.microsoft.com/office/drawing/2014/main" id="{72B559B4-01F6-0042-39D8-6CE0FA46A475}"/>
              </a:ext>
            </a:extLst>
          </p:cNvPr>
          <p:cNvSpPr/>
          <p:nvPr/>
        </p:nvSpPr>
        <p:spPr>
          <a:xfrm>
            <a:off x="5186680" y="1844040"/>
            <a:ext cx="1905000"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E6EA7A2-3A97-EB66-84A9-8ACD9522B266}"/>
              </a:ext>
            </a:extLst>
          </p:cNvPr>
          <p:cNvSpPr txBox="1"/>
          <p:nvPr/>
        </p:nvSpPr>
        <p:spPr>
          <a:xfrm>
            <a:off x="5244163" y="1860954"/>
            <a:ext cx="1703672" cy="369332"/>
          </a:xfrm>
          <a:prstGeom prst="rect">
            <a:avLst/>
          </a:prstGeom>
          <a:noFill/>
        </p:spPr>
        <p:txBody>
          <a:bodyPr wrap="none" rtlCol="0">
            <a:spAutoFit/>
          </a:bodyPr>
          <a:lstStyle/>
          <a:p>
            <a:r>
              <a:rPr lang="en-US" b="1">
                <a:latin typeface="Roboto" panose="02000000000000000000" pitchFamily="2" charset="0"/>
                <a:ea typeface="Roboto" panose="02000000000000000000" pitchFamily="2" charset="0"/>
                <a:cs typeface="Roboto" panose="02000000000000000000" pitchFamily="2" charset="0"/>
              </a:rPr>
              <a:t>Gifts Received</a:t>
            </a:r>
          </a:p>
        </p:txBody>
      </p:sp>
      <p:sp>
        <p:nvSpPr>
          <p:cNvPr id="8" name="Rectangle 7">
            <a:extLst>
              <a:ext uri="{FF2B5EF4-FFF2-40B4-BE49-F238E27FC236}">
                <a16:creationId xmlns:a16="http://schemas.microsoft.com/office/drawing/2014/main" id="{F4C9D502-D13D-6976-401D-8D71DD641CE2}"/>
              </a:ext>
            </a:extLst>
          </p:cNvPr>
          <p:cNvSpPr/>
          <p:nvPr/>
        </p:nvSpPr>
        <p:spPr>
          <a:xfrm>
            <a:off x="5328881" y="3775891"/>
            <a:ext cx="5515131" cy="4419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B74B07D-C904-053B-A206-5575F1A2ABF8}"/>
              </a:ext>
            </a:extLst>
          </p:cNvPr>
          <p:cNvSpPr txBox="1"/>
          <p:nvPr/>
        </p:nvSpPr>
        <p:spPr>
          <a:xfrm>
            <a:off x="5244163" y="3775891"/>
            <a:ext cx="5684569"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Satoshi Nakamoto has not received any gifts yet</a:t>
            </a:r>
          </a:p>
        </p:txBody>
      </p:sp>
      <p:sp>
        <p:nvSpPr>
          <p:cNvPr id="10" name="Rectangle 9">
            <a:extLst>
              <a:ext uri="{FF2B5EF4-FFF2-40B4-BE49-F238E27FC236}">
                <a16:creationId xmlns:a16="http://schemas.microsoft.com/office/drawing/2014/main" id="{810DAFEC-05BE-9914-D2A2-57CE8D4C7946}"/>
              </a:ext>
            </a:extLst>
          </p:cNvPr>
          <p:cNvSpPr/>
          <p:nvPr/>
        </p:nvSpPr>
        <p:spPr>
          <a:xfrm>
            <a:off x="5279869" y="4234708"/>
            <a:ext cx="3615211" cy="477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D8D7088-AD95-709E-D181-D36630E2AB18}"/>
              </a:ext>
            </a:extLst>
          </p:cNvPr>
          <p:cNvSpPr txBox="1"/>
          <p:nvPr/>
        </p:nvSpPr>
        <p:spPr>
          <a:xfrm>
            <a:off x="5244163" y="4269135"/>
            <a:ext cx="3570208" cy="400110"/>
          </a:xfrm>
          <a:prstGeom prst="rect">
            <a:avLst/>
          </a:prstGeom>
          <a:noFill/>
        </p:spPr>
        <p:txBody>
          <a:bodyPr wrap="none" rtlCol="0">
            <a:spAutoFit/>
          </a:bodyPr>
          <a:lstStyle/>
          <a:p>
            <a:r>
              <a:rPr lang="en-US" sz="2000" b="1" u="sng">
                <a:solidFill>
                  <a:srgbClr val="070EAD"/>
                </a:solidFill>
                <a:latin typeface="Roboto" panose="02000000000000000000" pitchFamily="2" charset="0"/>
                <a:ea typeface="Roboto" panose="02000000000000000000" pitchFamily="2" charset="0"/>
                <a:cs typeface="Roboto" panose="02000000000000000000" pitchFamily="2" charset="0"/>
              </a:rPr>
              <a:t>Give Satoshi Nakamoto a Gift</a:t>
            </a:r>
          </a:p>
        </p:txBody>
      </p:sp>
      <p:sp>
        <p:nvSpPr>
          <p:cNvPr id="12" name="Rectangle 11">
            <a:extLst>
              <a:ext uri="{FF2B5EF4-FFF2-40B4-BE49-F238E27FC236}">
                <a16:creationId xmlns:a16="http://schemas.microsoft.com/office/drawing/2014/main" id="{83DCE2A1-ABBC-7967-B270-A4522DAD2844}"/>
              </a:ext>
            </a:extLst>
          </p:cNvPr>
          <p:cNvSpPr/>
          <p:nvPr/>
        </p:nvSpPr>
        <p:spPr>
          <a:xfrm>
            <a:off x="1244600" y="4903092"/>
            <a:ext cx="2275840" cy="11023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206C73F-B748-8A1F-4028-B02BD93FE962}"/>
              </a:ext>
            </a:extLst>
          </p:cNvPr>
          <p:cNvSpPr txBox="1"/>
          <p:nvPr/>
        </p:nvSpPr>
        <p:spPr>
          <a:xfrm>
            <a:off x="1244600" y="4903092"/>
            <a:ext cx="2310248" cy="1015663"/>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Satoshi Nakamoto</a:t>
            </a:r>
          </a:p>
          <a:p>
            <a:r>
              <a:rPr lang="en-US" sz="2000">
                <a:latin typeface="Roboto" panose="02000000000000000000" pitchFamily="2" charset="0"/>
                <a:ea typeface="Roboto" panose="02000000000000000000" pitchFamily="2" charset="0"/>
                <a:cs typeface="Roboto" panose="02000000000000000000" pitchFamily="2" charset="0"/>
              </a:rPr>
              <a:t>35, Male</a:t>
            </a:r>
          </a:p>
          <a:p>
            <a:r>
              <a:rPr lang="en-US" sz="2000">
                <a:latin typeface="Roboto" panose="02000000000000000000" pitchFamily="2" charset="0"/>
                <a:ea typeface="Roboto" panose="02000000000000000000" pitchFamily="2" charset="0"/>
                <a:cs typeface="Roboto" panose="02000000000000000000" pitchFamily="2" charset="0"/>
              </a:rPr>
              <a:t>Japan</a:t>
            </a:r>
          </a:p>
        </p:txBody>
      </p:sp>
    </p:spTree>
    <p:extLst>
      <p:ext uri="{BB962C8B-B14F-4D97-AF65-F5344CB8AC3E}">
        <p14:creationId xmlns:p14="http://schemas.microsoft.com/office/powerpoint/2010/main" val="4090406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CD844-8BCB-97AF-D919-75F71B20A372}"/>
            </a:ext>
          </a:extLst>
        </p:cNvPr>
        <p:cNvGrpSpPr/>
        <p:nvPr/>
      </p:nvGrpSpPr>
      <p:grpSpPr>
        <a:xfrm>
          <a:off x="0" y="0"/>
          <a:ext cx="0" cy="0"/>
          <a:chOff x="0" y="0"/>
          <a:chExt cx="0" cy="0"/>
        </a:xfrm>
      </p:grpSpPr>
      <p:pic>
        <p:nvPicPr>
          <p:cNvPr id="3" name="Picture 2" descr="A person with short dark hair&#10;&#10;Description automatically generated">
            <a:extLst>
              <a:ext uri="{FF2B5EF4-FFF2-40B4-BE49-F238E27FC236}">
                <a16:creationId xmlns:a16="http://schemas.microsoft.com/office/drawing/2014/main" id="{340DBEAD-64C5-03CB-EC79-000E5C3BB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1877" y="944880"/>
            <a:ext cx="4968246" cy="4968240"/>
          </a:xfrm>
          <a:prstGeom prst="rect">
            <a:avLst/>
          </a:prstGeom>
        </p:spPr>
      </p:pic>
    </p:spTree>
    <p:extLst>
      <p:ext uri="{BB962C8B-B14F-4D97-AF65-F5344CB8AC3E}">
        <p14:creationId xmlns:p14="http://schemas.microsoft.com/office/powerpoint/2010/main" val="7394745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8FAAEDA-C859-F764-EAA1-92990D02FFF0}"/>
            </a:ext>
          </a:extLst>
        </p:cNvPr>
        <p:cNvGrpSpPr/>
        <p:nvPr/>
      </p:nvGrpSpPr>
      <p:grpSpPr>
        <a:xfrm>
          <a:off x="0" y="0"/>
          <a:ext cx="0" cy="0"/>
          <a:chOff x="0" y="0"/>
          <a:chExt cx="0" cy="0"/>
        </a:xfrm>
      </p:grpSpPr>
      <p:pic>
        <p:nvPicPr>
          <p:cNvPr id="3" name="Picture 2" descr="A person sitting at a desk with a computer&#10;&#10;Description automatically generated">
            <a:extLst>
              <a:ext uri="{FF2B5EF4-FFF2-40B4-BE49-F238E27FC236}">
                <a16:creationId xmlns:a16="http://schemas.microsoft.com/office/drawing/2014/main" id="{73447287-932D-6C7D-C43E-2B929834E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3452270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980AA8-F7C7-2F3B-9501-AD61777B6D95}"/>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34EC98D1-EAC9-6F12-D685-EB965A8BC42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739204" y="643466"/>
            <a:ext cx="10713591" cy="5571067"/>
          </a:xfrm>
          <a:prstGeom prst="rect">
            <a:avLst/>
          </a:prstGeom>
        </p:spPr>
      </p:pic>
      <p:sp>
        <p:nvSpPr>
          <p:cNvPr id="4" name="Rectangle 3">
            <a:extLst>
              <a:ext uri="{FF2B5EF4-FFF2-40B4-BE49-F238E27FC236}">
                <a16:creationId xmlns:a16="http://schemas.microsoft.com/office/drawing/2014/main" id="{E2E4E0C1-FAD2-AFFD-47D8-6A210606DF46}"/>
              </a:ext>
            </a:extLst>
          </p:cNvPr>
          <p:cNvSpPr>
            <a:spLocks noGrp="1" noRot="1" noMove="1" noResize="1" noEditPoints="1" noAdjustHandles="1" noChangeArrowheads="1" noChangeShapeType="1"/>
          </p:cNvSpPr>
          <p:nvPr/>
        </p:nvSpPr>
        <p:spPr>
          <a:xfrm>
            <a:off x="1793240" y="166787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03A7F4-7228-EBFE-A169-71951DDAAADF}"/>
              </a:ext>
            </a:extLst>
          </p:cNvPr>
          <p:cNvSpPr txBox="1"/>
          <p:nvPr/>
        </p:nvSpPr>
        <p:spPr>
          <a:xfrm>
            <a:off x="1717040" y="1747520"/>
            <a:ext cx="1896673"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Bitcoin Discussion</a:t>
            </a:r>
          </a:p>
        </p:txBody>
      </p:sp>
      <p:sp>
        <p:nvSpPr>
          <p:cNvPr id="6" name="Rectangle 5">
            <a:extLst>
              <a:ext uri="{FF2B5EF4-FFF2-40B4-BE49-F238E27FC236}">
                <a16:creationId xmlns:a16="http://schemas.microsoft.com/office/drawing/2014/main" id="{1F65F77A-31A7-EF27-6364-179057A86AE4}"/>
              </a:ext>
            </a:extLst>
          </p:cNvPr>
          <p:cNvSpPr>
            <a:spLocks noGrp="1" noRot="1" noMove="1" noResize="1" noEditPoints="1" noAdjustHandles="1" noChangeArrowheads="1" noChangeShapeType="1"/>
          </p:cNvSpPr>
          <p:nvPr/>
        </p:nvSpPr>
        <p:spPr>
          <a:xfrm>
            <a:off x="1793240" y="2312735"/>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413086A-9F78-8BDA-4666-6C919A27B10E}"/>
              </a:ext>
            </a:extLst>
          </p:cNvPr>
          <p:cNvSpPr txBox="1"/>
          <p:nvPr/>
        </p:nvSpPr>
        <p:spPr>
          <a:xfrm>
            <a:off x="1717040" y="2386800"/>
            <a:ext cx="3605474"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Development &amp; Technical Discussion</a:t>
            </a:r>
          </a:p>
        </p:txBody>
      </p:sp>
      <p:sp>
        <p:nvSpPr>
          <p:cNvPr id="8" name="Rectangle 7">
            <a:extLst>
              <a:ext uri="{FF2B5EF4-FFF2-40B4-BE49-F238E27FC236}">
                <a16:creationId xmlns:a16="http://schemas.microsoft.com/office/drawing/2014/main" id="{6DE8FDD0-CD9F-AA91-DC86-76E114403841}"/>
              </a:ext>
            </a:extLst>
          </p:cNvPr>
          <p:cNvSpPr>
            <a:spLocks noGrp="1" noRot="1" noMove="1" noResize="1" noEditPoints="1" noAdjustHandles="1" noChangeArrowheads="1" noChangeShapeType="1"/>
          </p:cNvSpPr>
          <p:nvPr/>
        </p:nvSpPr>
        <p:spPr>
          <a:xfrm>
            <a:off x="1793240" y="2964230"/>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7B0F82B-AD09-2FA1-1137-3EA7242FCC10}"/>
              </a:ext>
            </a:extLst>
          </p:cNvPr>
          <p:cNvSpPr txBox="1"/>
          <p:nvPr/>
        </p:nvSpPr>
        <p:spPr>
          <a:xfrm>
            <a:off x="1717040" y="3043873"/>
            <a:ext cx="1871025"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Technical Support</a:t>
            </a:r>
          </a:p>
        </p:txBody>
      </p:sp>
      <p:sp>
        <p:nvSpPr>
          <p:cNvPr id="10" name="Rectangle 9">
            <a:extLst>
              <a:ext uri="{FF2B5EF4-FFF2-40B4-BE49-F238E27FC236}">
                <a16:creationId xmlns:a16="http://schemas.microsoft.com/office/drawing/2014/main" id="{FB9DAB6D-7E7A-5BB3-35FC-73DC384E2A43}"/>
              </a:ext>
            </a:extLst>
          </p:cNvPr>
          <p:cNvSpPr>
            <a:spLocks noGrp="1" noRot="1" noMove="1" noResize="1" noEditPoints="1" noAdjustHandles="1" noChangeArrowheads="1" noChangeShapeType="1"/>
          </p:cNvSpPr>
          <p:nvPr/>
        </p:nvSpPr>
        <p:spPr>
          <a:xfrm>
            <a:off x="1793240" y="4138564"/>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CD7334E-86F0-5ECA-5725-69E9B3AB8824}"/>
              </a:ext>
            </a:extLst>
          </p:cNvPr>
          <p:cNvSpPr txBox="1"/>
          <p:nvPr/>
        </p:nvSpPr>
        <p:spPr>
          <a:xfrm>
            <a:off x="1717040" y="4218207"/>
            <a:ext cx="1199367"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Economics</a:t>
            </a:r>
          </a:p>
        </p:txBody>
      </p:sp>
      <p:sp>
        <p:nvSpPr>
          <p:cNvPr id="12" name="Rectangle 11">
            <a:extLst>
              <a:ext uri="{FF2B5EF4-FFF2-40B4-BE49-F238E27FC236}">
                <a16:creationId xmlns:a16="http://schemas.microsoft.com/office/drawing/2014/main" id="{FC648A08-81F0-84C5-3454-42110453FA48}"/>
              </a:ext>
            </a:extLst>
          </p:cNvPr>
          <p:cNvSpPr>
            <a:spLocks noGrp="1" noRot="1" noMove="1" noResize="1" noEditPoints="1" noAdjustHandles="1" noChangeArrowheads="1" noChangeShapeType="1"/>
          </p:cNvSpPr>
          <p:nvPr/>
        </p:nvSpPr>
        <p:spPr>
          <a:xfrm>
            <a:off x="1793240" y="4771927"/>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722D245-6151-6CDC-8C62-581EDAE1A4C5}"/>
              </a:ext>
            </a:extLst>
          </p:cNvPr>
          <p:cNvSpPr txBox="1"/>
          <p:nvPr/>
        </p:nvSpPr>
        <p:spPr>
          <a:xfrm>
            <a:off x="1717040" y="4851570"/>
            <a:ext cx="1337226"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Marketplace</a:t>
            </a:r>
          </a:p>
        </p:txBody>
      </p:sp>
      <p:sp>
        <p:nvSpPr>
          <p:cNvPr id="14" name="Rectangle 13">
            <a:extLst>
              <a:ext uri="{FF2B5EF4-FFF2-40B4-BE49-F238E27FC236}">
                <a16:creationId xmlns:a16="http://schemas.microsoft.com/office/drawing/2014/main" id="{785C756E-6D3C-9C87-E00C-07F7E7A52D17}"/>
              </a:ext>
            </a:extLst>
          </p:cNvPr>
          <p:cNvSpPr>
            <a:spLocks noGrp="1" noRot="1" noMove="1" noResize="1" noEditPoints="1" noAdjustHandles="1" noChangeArrowheads="1" noChangeShapeType="1"/>
          </p:cNvSpPr>
          <p:nvPr/>
        </p:nvSpPr>
        <p:spPr>
          <a:xfrm>
            <a:off x="1793240" y="5417792"/>
            <a:ext cx="4566920" cy="49784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2C8D738-F4C9-416D-579B-4F49C3D6EC2D}"/>
              </a:ext>
            </a:extLst>
          </p:cNvPr>
          <p:cNvSpPr txBox="1"/>
          <p:nvPr/>
        </p:nvSpPr>
        <p:spPr>
          <a:xfrm>
            <a:off x="1717040" y="5497435"/>
            <a:ext cx="1963999" cy="338554"/>
          </a:xfrm>
          <a:prstGeom prst="rect">
            <a:avLst/>
          </a:prstGeom>
          <a:noFill/>
        </p:spPr>
        <p:txBody>
          <a:bodyPr wrap="none" rtlCol="0">
            <a:spAutoFit/>
          </a:bodyPr>
          <a:lstStyle/>
          <a:p>
            <a:r>
              <a:rPr lang="en-US" sz="1600" b="1">
                <a:solidFill>
                  <a:srgbClr val="49637B"/>
                </a:solidFill>
                <a:latin typeface="Roboto" panose="02000000000000000000" pitchFamily="2" charset="0"/>
                <a:ea typeface="Roboto" panose="02000000000000000000" pitchFamily="2" charset="0"/>
                <a:cs typeface="Roboto" panose="02000000000000000000" pitchFamily="2" charset="0"/>
              </a:rPr>
              <a:t>Trading Discussion</a:t>
            </a:r>
          </a:p>
        </p:txBody>
      </p:sp>
      <p:sp>
        <p:nvSpPr>
          <p:cNvPr id="19" name="Rectangle 18">
            <a:extLst>
              <a:ext uri="{FF2B5EF4-FFF2-40B4-BE49-F238E27FC236}">
                <a16:creationId xmlns:a16="http://schemas.microsoft.com/office/drawing/2014/main" id="{866EB586-5BC0-4D7D-0E5C-1C2661024EF0}"/>
              </a:ext>
            </a:extLst>
          </p:cNvPr>
          <p:cNvSpPr/>
          <p:nvPr/>
        </p:nvSpPr>
        <p:spPr>
          <a:xfrm>
            <a:off x="838200" y="690880"/>
            <a:ext cx="10485120" cy="380146"/>
          </a:xfrm>
          <a:prstGeom prst="rect">
            <a:avLst/>
          </a:prstGeom>
          <a:solidFill>
            <a:srgbClr val="E5E5E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64B77C5-704A-CB20-E339-05C8F30F5403}"/>
              </a:ext>
            </a:extLst>
          </p:cNvPr>
          <p:cNvSpPr txBox="1"/>
          <p:nvPr/>
        </p:nvSpPr>
        <p:spPr>
          <a:xfrm>
            <a:off x="1016000" y="742463"/>
            <a:ext cx="1479892" cy="338554"/>
          </a:xfrm>
          <a:prstGeom prst="rect">
            <a:avLst/>
          </a:prstGeom>
          <a:noFill/>
        </p:spPr>
        <p:txBody>
          <a:bodyPr wrap="none" rtlCol="0">
            <a:spAutoFit/>
          </a:bodyPr>
          <a:lstStyle/>
          <a:p>
            <a:r>
              <a:rPr lang="en-US" sz="1600" b="1">
                <a:latin typeface="Roboto" panose="02000000000000000000" pitchFamily="2" charset="0"/>
                <a:ea typeface="Roboto" panose="02000000000000000000" pitchFamily="2" charset="0"/>
                <a:cs typeface="Roboto" panose="02000000000000000000" pitchFamily="2" charset="0"/>
              </a:rPr>
              <a:t>Bitcoin Forum</a:t>
            </a:r>
          </a:p>
        </p:txBody>
      </p:sp>
      <p:sp>
        <p:nvSpPr>
          <p:cNvPr id="30" name="Rectangle 29">
            <a:extLst>
              <a:ext uri="{FF2B5EF4-FFF2-40B4-BE49-F238E27FC236}">
                <a16:creationId xmlns:a16="http://schemas.microsoft.com/office/drawing/2014/main" id="{EA441191-078C-B90B-0F61-1A47D2BC9190}"/>
              </a:ext>
            </a:extLst>
          </p:cNvPr>
          <p:cNvSpPr>
            <a:spLocks noGrp="1" noRot="1" noMove="1" noResize="1" noEditPoints="1" noAdjustHandles="1" noChangeArrowheads="1" noChangeShapeType="1"/>
          </p:cNvSpPr>
          <p:nvPr/>
        </p:nvSpPr>
        <p:spPr>
          <a:xfrm>
            <a:off x="7726680" y="161925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31DD832-1C24-1A02-0771-43C33A4A80D8}"/>
              </a:ext>
            </a:extLst>
          </p:cNvPr>
          <p:cNvSpPr>
            <a:spLocks noGrp="1" noRot="1" noMove="1" noResize="1" noEditPoints="1" noAdjustHandles="1" noChangeArrowheads="1" noChangeShapeType="1"/>
          </p:cNvSpPr>
          <p:nvPr/>
        </p:nvSpPr>
        <p:spPr>
          <a:xfrm>
            <a:off x="7726680" y="2260129"/>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9E8A446-D8F5-0EFA-140E-68DFCFACCDE8}"/>
              </a:ext>
            </a:extLst>
          </p:cNvPr>
          <p:cNvSpPr>
            <a:spLocks noGrp="1" noRot="1" noMove="1" noResize="1" noEditPoints="1" noAdjustHandles="1" noChangeArrowheads="1" noChangeShapeType="1"/>
          </p:cNvSpPr>
          <p:nvPr/>
        </p:nvSpPr>
        <p:spPr>
          <a:xfrm>
            <a:off x="7726680" y="2935968"/>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491088C-D3E8-D5EC-FA6E-F9C5E6B2C939}"/>
              </a:ext>
            </a:extLst>
          </p:cNvPr>
          <p:cNvSpPr>
            <a:spLocks noGrp="1" noRot="1" noMove="1" noResize="1" noEditPoints="1" noAdjustHandles="1" noChangeArrowheads="1" noChangeShapeType="1"/>
          </p:cNvSpPr>
          <p:nvPr/>
        </p:nvSpPr>
        <p:spPr>
          <a:xfrm>
            <a:off x="7726680" y="4097390"/>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8C75755-9326-ED2C-70F2-62077A614C8E}"/>
              </a:ext>
            </a:extLst>
          </p:cNvPr>
          <p:cNvSpPr>
            <a:spLocks noGrp="1" noRot="1" noMove="1" noResize="1" noEditPoints="1" noAdjustHandles="1" noChangeArrowheads="1" noChangeShapeType="1"/>
          </p:cNvSpPr>
          <p:nvPr/>
        </p:nvSpPr>
        <p:spPr>
          <a:xfrm>
            <a:off x="7726680" y="4743957"/>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0BC1E3A3-8D4F-665A-14A1-E6651BFD26DA}"/>
              </a:ext>
            </a:extLst>
          </p:cNvPr>
          <p:cNvSpPr>
            <a:spLocks noGrp="1" noRot="1" noMove="1" noResize="1" noEditPoints="1" noAdjustHandles="1" noChangeArrowheads="1" noChangeShapeType="1"/>
          </p:cNvSpPr>
          <p:nvPr/>
        </p:nvSpPr>
        <p:spPr>
          <a:xfrm>
            <a:off x="7726680" y="5369324"/>
            <a:ext cx="3230880" cy="575310"/>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12CEAB4-272E-50A2-405B-FF23527E3D3D}"/>
              </a:ext>
            </a:extLst>
          </p:cNvPr>
          <p:cNvSpPr txBox="1"/>
          <p:nvPr/>
        </p:nvSpPr>
        <p:spPr>
          <a:xfrm>
            <a:off x="7685388" y="1593631"/>
            <a:ext cx="2212465"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Hostnames instead of…</a:t>
            </a:r>
          </a:p>
          <a:p>
            <a:r>
              <a:rPr lang="en-US" sz="1200">
                <a:latin typeface="Roboto" panose="02000000000000000000" pitchFamily="2" charset="0"/>
                <a:ea typeface="Roboto" panose="02000000000000000000" pitchFamily="2" charset="0"/>
                <a:cs typeface="Roboto" panose="02000000000000000000" pitchFamily="2" charset="0"/>
              </a:rPr>
              <a:t>on </a:t>
            </a:r>
            <a:r>
              <a:rPr lang="en-US" sz="1200" b="1">
                <a:latin typeface="Roboto" panose="02000000000000000000" pitchFamily="2" charset="0"/>
                <a:ea typeface="Roboto" panose="02000000000000000000" pitchFamily="2" charset="0"/>
                <a:cs typeface="Roboto" panose="02000000000000000000" pitchFamily="2" charset="0"/>
              </a:rPr>
              <a:t>Today</a:t>
            </a:r>
            <a:r>
              <a:rPr lang="en-US" sz="1200">
                <a:latin typeface="Roboto" panose="02000000000000000000" pitchFamily="2" charset="0"/>
                <a:ea typeface="Roboto" panose="02000000000000000000" pitchFamily="2" charset="0"/>
                <a:cs typeface="Roboto" panose="02000000000000000000" pitchFamily="2" charset="0"/>
              </a:rPr>
              <a:t> at 04:39 pm</a:t>
            </a:r>
          </a:p>
        </p:txBody>
      </p:sp>
      <p:sp>
        <p:nvSpPr>
          <p:cNvPr id="25" name="TextBox 24">
            <a:extLst>
              <a:ext uri="{FF2B5EF4-FFF2-40B4-BE49-F238E27FC236}">
                <a16:creationId xmlns:a16="http://schemas.microsoft.com/office/drawing/2014/main" id="{C422F45F-C855-F79C-9D70-92A53DA43505}"/>
              </a:ext>
            </a:extLst>
          </p:cNvPr>
          <p:cNvSpPr txBox="1"/>
          <p:nvPr/>
        </p:nvSpPr>
        <p:spPr>
          <a:xfrm>
            <a:off x="7685388" y="2248741"/>
            <a:ext cx="2024913"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err="1">
                <a:solidFill>
                  <a:srgbClr val="0057A5"/>
                </a:solidFill>
                <a:latin typeface="Roboto" panose="02000000000000000000" pitchFamily="2" charset="0"/>
                <a:ea typeface="Roboto" panose="02000000000000000000" pitchFamily="2" charset="0"/>
                <a:cs typeface="Roboto" panose="02000000000000000000" pitchFamily="2" charset="0"/>
              </a:rPr>
              <a:t>Xunie</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Website translations</a:t>
            </a:r>
          </a:p>
          <a:p>
            <a:r>
              <a:rPr lang="en-US" sz="1200">
                <a:latin typeface="Roboto" panose="02000000000000000000" pitchFamily="2" charset="0"/>
                <a:ea typeface="Roboto" panose="02000000000000000000" pitchFamily="2" charset="0"/>
                <a:cs typeface="Roboto" panose="02000000000000000000" pitchFamily="2" charset="0"/>
              </a:rPr>
              <a:t>on May 27, 2010, 06:30 pm</a:t>
            </a:r>
          </a:p>
        </p:txBody>
      </p:sp>
      <p:sp>
        <p:nvSpPr>
          <p:cNvPr id="26" name="TextBox 25">
            <a:extLst>
              <a:ext uri="{FF2B5EF4-FFF2-40B4-BE49-F238E27FC236}">
                <a16:creationId xmlns:a16="http://schemas.microsoft.com/office/drawing/2014/main" id="{19388081-2893-A670-D481-04CD7ED74EE2}"/>
              </a:ext>
            </a:extLst>
          </p:cNvPr>
          <p:cNvSpPr txBox="1"/>
          <p:nvPr/>
        </p:nvSpPr>
        <p:spPr>
          <a:xfrm>
            <a:off x="7685388" y="2879860"/>
            <a:ext cx="2231701"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satoshi</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Odd amount of genera…</a:t>
            </a:r>
          </a:p>
          <a:p>
            <a:r>
              <a:rPr lang="en-US" sz="1200">
                <a:latin typeface="Roboto" panose="02000000000000000000" pitchFamily="2" charset="0"/>
                <a:ea typeface="Roboto" panose="02000000000000000000" pitchFamily="2" charset="0"/>
                <a:cs typeface="Roboto" panose="02000000000000000000" pitchFamily="2" charset="0"/>
              </a:rPr>
              <a:t>on May 26, 2010, 09:33 pm</a:t>
            </a:r>
          </a:p>
        </p:txBody>
      </p:sp>
      <p:sp>
        <p:nvSpPr>
          <p:cNvPr id="27" name="TextBox 26">
            <a:extLst>
              <a:ext uri="{FF2B5EF4-FFF2-40B4-BE49-F238E27FC236}">
                <a16:creationId xmlns:a16="http://schemas.microsoft.com/office/drawing/2014/main" id="{4D764F95-C8E6-FE0F-5FA7-744E9CC62565}"/>
              </a:ext>
            </a:extLst>
          </p:cNvPr>
          <p:cNvSpPr txBox="1"/>
          <p:nvPr/>
        </p:nvSpPr>
        <p:spPr>
          <a:xfrm>
            <a:off x="7685388" y="4048718"/>
            <a:ext cx="2012089"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Calculating Bitcoin …</a:t>
            </a:r>
          </a:p>
          <a:p>
            <a:r>
              <a:rPr lang="en-US" sz="1200">
                <a:latin typeface="Roboto" panose="02000000000000000000" pitchFamily="2" charset="0"/>
                <a:ea typeface="Roboto" panose="02000000000000000000" pitchFamily="2" charset="0"/>
                <a:cs typeface="Roboto" panose="02000000000000000000" pitchFamily="2" charset="0"/>
              </a:rPr>
              <a:t>on </a:t>
            </a:r>
            <a:r>
              <a:rPr lang="en-US" sz="1200" b="1">
                <a:latin typeface="Roboto" panose="02000000000000000000" pitchFamily="2" charset="0"/>
                <a:ea typeface="Roboto" panose="02000000000000000000" pitchFamily="2" charset="0"/>
                <a:cs typeface="Roboto" panose="02000000000000000000" pitchFamily="2" charset="0"/>
              </a:rPr>
              <a:t>Today</a:t>
            </a:r>
            <a:r>
              <a:rPr lang="en-US" sz="1200">
                <a:latin typeface="Roboto" panose="02000000000000000000" pitchFamily="2" charset="0"/>
                <a:ea typeface="Roboto" panose="02000000000000000000" pitchFamily="2" charset="0"/>
                <a:cs typeface="Roboto" panose="02000000000000000000" pitchFamily="2" charset="0"/>
              </a:rPr>
              <a:t> at 06:27 am</a:t>
            </a:r>
            <a:endParaRPr lang="en-US" sz="1200" b="1">
              <a:latin typeface="Roboto" panose="02000000000000000000" pitchFamily="2" charset="0"/>
              <a:ea typeface="Roboto" panose="02000000000000000000" pitchFamily="2" charset="0"/>
              <a:cs typeface="Roboto" panose="02000000000000000000" pitchFamily="2" charset="0"/>
            </a:endParaRPr>
          </a:p>
        </p:txBody>
      </p:sp>
      <p:sp>
        <p:nvSpPr>
          <p:cNvPr id="28" name="TextBox 27">
            <a:extLst>
              <a:ext uri="{FF2B5EF4-FFF2-40B4-BE49-F238E27FC236}">
                <a16:creationId xmlns:a16="http://schemas.microsoft.com/office/drawing/2014/main" id="{EB6A0F3F-440C-2C95-648F-A05C90B72204}"/>
              </a:ext>
            </a:extLst>
          </p:cNvPr>
          <p:cNvSpPr txBox="1"/>
          <p:nvPr/>
        </p:nvSpPr>
        <p:spPr>
          <a:xfrm>
            <a:off x="7685388" y="4708447"/>
            <a:ext cx="2105063"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err="1">
                <a:solidFill>
                  <a:srgbClr val="0057A5"/>
                </a:solidFill>
                <a:latin typeface="Roboto" panose="02000000000000000000" pitchFamily="2" charset="0"/>
                <a:ea typeface="Roboto" panose="02000000000000000000" pitchFamily="2" charset="0"/>
                <a:cs typeface="Roboto" panose="02000000000000000000" pitchFamily="2" charset="0"/>
              </a:rPr>
              <a:t>SirArthur</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BitCoin Casino (Beta…</a:t>
            </a:r>
          </a:p>
          <a:p>
            <a:r>
              <a:rPr lang="en-US" sz="1200">
                <a:latin typeface="Roboto" panose="02000000000000000000" pitchFamily="2" charset="0"/>
                <a:ea typeface="Roboto" panose="02000000000000000000" pitchFamily="2" charset="0"/>
                <a:cs typeface="Roboto" panose="02000000000000000000" pitchFamily="2" charset="0"/>
              </a:rPr>
              <a:t>on May 28, 2010, 02:39 pm</a:t>
            </a:r>
            <a:endParaRPr lang="en-US" sz="1200" b="1">
              <a:latin typeface="Roboto" panose="02000000000000000000" pitchFamily="2" charset="0"/>
              <a:ea typeface="Roboto" panose="02000000000000000000" pitchFamily="2" charset="0"/>
              <a:cs typeface="Roboto" panose="02000000000000000000" pitchFamily="2" charset="0"/>
            </a:endParaRPr>
          </a:p>
        </p:txBody>
      </p:sp>
      <p:sp>
        <p:nvSpPr>
          <p:cNvPr id="29" name="TextBox 28">
            <a:extLst>
              <a:ext uri="{FF2B5EF4-FFF2-40B4-BE49-F238E27FC236}">
                <a16:creationId xmlns:a16="http://schemas.microsoft.com/office/drawing/2014/main" id="{7EB34451-80F8-4FC6-3748-EEC126CB96A7}"/>
              </a:ext>
            </a:extLst>
          </p:cNvPr>
          <p:cNvSpPr txBox="1"/>
          <p:nvPr/>
        </p:nvSpPr>
        <p:spPr>
          <a:xfrm>
            <a:off x="7685388" y="5354778"/>
            <a:ext cx="2076209" cy="646331"/>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 post</a:t>
            </a:r>
            <a:r>
              <a:rPr lang="en-US" sz="1200">
                <a:latin typeface="Roboto" panose="02000000000000000000" pitchFamily="2" charset="0"/>
                <a:ea typeface="Roboto" panose="02000000000000000000" pitchFamily="2" charset="0"/>
                <a:cs typeface="Roboto" panose="02000000000000000000" pitchFamily="2" charset="0"/>
              </a:rPr>
              <a:t> by </a:t>
            </a:r>
            <a:r>
              <a:rPr lang="en-US" sz="1200" err="1">
                <a:solidFill>
                  <a:srgbClr val="0057A5"/>
                </a:solidFill>
                <a:latin typeface="Roboto" panose="02000000000000000000" pitchFamily="2" charset="0"/>
                <a:ea typeface="Roboto" panose="02000000000000000000" pitchFamily="2" charset="0"/>
                <a:cs typeface="Roboto" panose="02000000000000000000" pitchFamily="2" charset="0"/>
              </a:rPr>
              <a:t>gavinandersen</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in </a:t>
            </a:r>
            <a:r>
              <a:rPr lang="en-US" sz="1200">
                <a:solidFill>
                  <a:srgbClr val="0057A5"/>
                </a:solidFill>
                <a:latin typeface="Roboto" panose="02000000000000000000" pitchFamily="2" charset="0"/>
                <a:ea typeface="Roboto" panose="02000000000000000000" pitchFamily="2" charset="0"/>
                <a:cs typeface="Roboto" panose="02000000000000000000" pitchFamily="2" charset="0"/>
              </a:rPr>
              <a:t>Re: For a website taking…</a:t>
            </a:r>
            <a:br>
              <a:rPr lang="en-US" sz="1200">
                <a:solidFill>
                  <a:srgbClr val="0057A5"/>
                </a:solidFill>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on </a:t>
            </a:r>
            <a:r>
              <a:rPr lang="en-US" sz="1200" b="1">
                <a:latin typeface="Roboto" panose="02000000000000000000" pitchFamily="2" charset="0"/>
                <a:ea typeface="Roboto" panose="02000000000000000000" pitchFamily="2" charset="0"/>
                <a:cs typeface="Roboto" panose="02000000000000000000" pitchFamily="2" charset="0"/>
              </a:rPr>
              <a:t>Today</a:t>
            </a:r>
            <a:r>
              <a:rPr lang="en-US" sz="1200">
                <a:latin typeface="Roboto" panose="02000000000000000000" pitchFamily="2" charset="0"/>
                <a:ea typeface="Roboto" panose="02000000000000000000" pitchFamily="2" charset="0"/>
                <a:cs typeface="Roboto" panose="02000000000000000000" pitchFamily="2" charset="0"/>
              </a:rPr>
              <a:t>, at 07:15 pm</a:t>
            </a:r>
            <a:endParaRPr lang="en-US" sz="1200" b="1">
              <a:latin typeface="Roboto" panose="02000000000000000000" pitchFamily="2" charset="0"/>
              <a:ea typeface="Roboto" panose="02000000000000000000" pitchFamily="2" charset="0"/>
              <a:cs typeface="Roboto" panose="02000000000000000000" pitchFamily="2" charset="0"/>
            </a:endParaRPr>
          </a:p>
        </p:txBody>
      </p:sp>
      <p:sp>
        <p:nvSpPr>
          <p:cNvPr id="42" name="Rectangle 41">
            <a:extLst>
              <a:ext uri="{FF2B5EF4-FFF2-40B4-BE49-F238E27FC236}">
                <a16:creationId xmlns:a16="http://schemas.microsoft.com/office/drawing/2014/main" id="{491ADBCB-E524-FB65-D4D5-7D236C897FD2}"/>
              </a:ext>
            </a:extLst>
          </p:cNvPr>
          <p:cNvSpPr>
            <a:spLocks noGrp="1" noRot="1" noMove="1" noResize="1" noEditPoints="1" noAdjustHandles="1" noChangeArrowheads="1" noChangeShapeType="1"/>
          </p:cNvSpPr>
          <p:nvPr/>
        </p:nvSpPr>
        <p:spPr>
          <a:xfrm>
            <a:off x="6465570" y="162698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CC0163A-F503-8124-BE4A-EEFC2CD2E987}"/>
              </a:ext>
            </a:extLst>
          </p:cNvPr>
          <p:cNvSpPr>
            <a:spLocks noGrp="1" noRot="1" noMove="1" noResize="1" noEditPoints="1" noAdjustHandles="1" noChangeArrowheads="1" noChangeShapeType="1"/>
          </p:cNvSpPr>
          <p:nvPr/>
        </p:nvSpPr>
        <p:spPr>
          <a:xfrm>
            <a:off x="6487452" y="2263994"/>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4F0B4D5-1C90-5BAE-3084-673C07F7E8E3}"/>
              </a:ext>
            </a:extLst>
          </p:cNvPr>
          <p:cNvSpPr>
            <a:spLocks noGrp="1" noRot="1" noMove="1" noResize="1" noEditPoints="1" noAdjustHandles="1" noChangeArrowheads="1" noChangeShapeType="1"/>
          </p:cNvSpPr>
          <p:nvPr/>
        </p:nvSpPr>
        <p:spPr>
          <a:xfrm>
            <a:off x="6472791" y="2929112"/>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6D67D0C-9172-D1B1-C229-2EFE01AD5602}"/>
              </a:ext>
            </a:extLst>
          </p:cNvPr>
          <p:cNvSpPr>
            <a:spLocks noGrp="1" noRot="1" noMove="1" noResize="1" noEditPoints="1" noAdjustHandles="1" noChangeArrowheads="1" noChangeShapeType="1"/>
          </p:cNvSpPr>
          <p:nvPr/>
        </p:nvSpPr>
        <p:spPr>
          <a:xfrm>
            <a:off x="6481338" y="4088093"/>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A36E294B-D59A-1B41-4C0A-B554EFF7AA20}"/>
              </a:ext>
            </a:extLst>
          </p:cNvPr>
          <p:cNvSpPr>
            <a:spLocks noGrp="1" noRot="1" noMove="1" noResize="1" noEditPoints="1" noAdjustHandles="1" noChangeArrowheads="1" noChangeShapeType="1"/>
          </p:cNvSpPr>
          <p:nvPr/>
        </p:nvSpPr>
        <p:spPr>
          <a:xfrm>
            <a:off x="6508098" y="5377055"/>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4DCCCB5-43A6-CC12-324A-0C0658BD105A}"/>
              </a:ext>
            </a:extLst>
          </p:cNvPr>
          <p:cNvSpPr>
            <a:spLocks noGrp="1" noRot="1" noMove="1" noResize="1" noEditPoints="1" noAdjustHandles="1" noChangeArrowheads="1" noChangeShapeType="1"/>
          </p:cNvSpPr>
          <p:nvPr/>
        </p:nvSpPr>
        <p:spPr>
          <a:xfrm>
            <a:off x="6478052" y="4753211"/>
            <a:ext cx="1177290" cy="567579"/>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1A5895F-E036-835D-1918-F0F5BE3692AD}"/>
              </a:ext>
            </a:extLst>
          </p:cNvPr>
          <p:cNvSpPr txBox="1"/>
          <p:nvPr/>
        </p:nvSpPr>
        <p:spPr>
          <a:xfrm>
            <a:off x="6625681" y="1685963"/>
            <a:ext cx="878767"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504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68 Topics</a:t>
            </a:r>
          </a:p>
        </p:txBody>
      </p:sp>
      <p:sp>
        <p:nvSpPr>
          <p:cNvPr id="37" name="TextBox 36">
            <a:extLst>
              <a:ext uri="{FF2B5EF4-FFF2-40B4-BE49-F238E27FC236}">
                <a16:creationId xmlns:a16="http://schemas.microsoft.com/office/drawing/2014/main" id="{008798A6-51A4-3F90-D0D8-A156E3C77B0A}"/>
              </a:ext>
            </a:extLst>
          </p:cNvPr>
          <p:cNvSpPr txBox="1"/>
          <p:nvPr/>
        </p:nvSpPr>
        <p:spPr>
          <a:xfrm>
            <a:off x="6622053" y="2341073"/>
            <a:ext cx="878767"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210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24 Topics</a:t>
            </a:r>
          </a:p>
        </p:txBody>
      </p:sp>
      <p:sp>
        <p:nvSpPr>
          <p:cNvPr id="38" name="TextBox 37">
            <a:extLst>
              <a:ext uri="{FF2B5EF4-FFF2-40B4-BE49-F238E27FC236}">
                <a16:creationId xmlns:a16="http://schemas.microsoft.com/office/drawing/2014/main" id="{C679A366-DC5E-4AA4-80AE-6C2E23A0415D}"/>
              </a:ext>
            </a:extLst>
          </p:cNvPr>
          <p:cNvSpPr txBox="1"/>
          <p:nvPr/>
        </p:nvSpPr>
        <p:spPr>
          <a:xfrm>
            <a:off x="6620176" y="4800779"/>
            <a:ext cx="878767"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216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14 Topics</a:t>
            </a:r>
          </a:p>
        </p:txBody>
      </p:sp>
      <p:sp>
        <p:nvSpPr>
          <p:cNvPr id="39" name="TextBox 38">
            <a:extLst>
              <a:ext uri="{FF2B5EF4-FFF2-40B4-BE49-F238E27FC236}">
                <a16:creationId xmlns:a16="http://schemas.microsoft.com/office/drawing/2014/main" id="{CD0A667E-BC0B-3CD8-3155-F699E411E8F7}"/>
              </a:ext>
            </a:extLst>
          </p:cNvPr>
          <p:cNvSpPr txBox="1"/>
          <p:nvPr/>
        </p:nvSpPr>
        <p:spPr>
          <a:xfrm>
            <a:off x="6620176" y="4154212"/>
            <a:ext cx="878767"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154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15 Topics</a:t>
            </a:r>
          </a:p>
        </p:txBody>
      </p:sp>
      <p:sp>
        <p:nvSpPr>
          <p:cNvPr id="40" name="TextBox 39">
            <a:extLst>
              <a:ext uri="{FF2B5EF4-FFF2-40B4-BE49-F238E27FC236}">
                <a16:creationId xmlns:a16="http://schemas.microsoft.com/office/drawing/2014/main" id="{CEBB2691-39E4-8F16-54C3-DA00CD8B9B40}"/>
              </a:ext>
            </a:extLst>
          </p:cNvPr>
          <p:cNvSpPr txBox="1"/>
          <p:nvPr/>
        </p:nvSpPr>
        <p:spPr>
          <a:xfrm>
            <a:off x="6629795" y="2972192"/>
            <a:ext cx="859531"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79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19 Topics</a:t>
            </a:r>
          </a:p>
        </p:txBody>
      </p:sp>
      <p:sp>
        <p:nvSpPr>
          <p:cNvPr id="41" name="TextBox 40">
            <a:extLst>
              <a:ext uri="{FF2B5EF4-FFF2-40B4-BE49-F238E27FC236}">
                <a16:creationId xmlns:a16="http://schemas.microsoft.com/office/drawing/2014/main" id="{0421AA3A-6883-9D74-981F-7BDB35D3E484}"/>
              </a:ext>
            </a:extLst>
          </p:cNvPr>
          <p:cNvSpPr txBox="1"/>
          <p:nvPr/>
        </p:nvSpPr>
        <p:spPr>
          <a:xfrm>
            <a:off x="6663457" y="5442199"/>
            <a:ext cx="792204" cy="461665"/>
          </a:xfrm>
          <a:prstGeom prst="rect">
            <a:avLst/>
          </a:prstGeom>
          <a:noFill/>
        </p:spPr>
        <p:txBody>
          <a:bodyPr wrap="none" rtlCol="0">
            <a:spAutoFit/>
          </a:bodyPr>
          <a:lstStyle/>
          <a:p>
            <a:pPr algn="ctr"/>
            <a:r>
              <a:rPr lang="en-US" sz="1200">
                <a:latin typeface="Roboto" panose="02000000000000000000" pitchFamily="2" charset="0"/>
                <a:ea typeface="Roboto" panose="02000000000000000000" pitchFamily="2" charset="0"/>
                <a:cs typeface="Roboto" panose="02000000000000000000" pitchFamily="2" charset="0"/>
              </a:rPr>
              <a:t>72 Posts</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6 Topics</a:t>
            </a:r>
          </a:p>
        </p:txBody>
      </p:sp>
    </p:spTree>
    <p:extLst>
      <p:ext uri="{BB962C8B-B14F-4D97-AF65-F5344CB8AC3E}">
        <p14:creationId xmlns:p14="http://schemas.microsoft.com/office/powerpoint/2010/main" val="137837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F0AA-E559-7CAB-6F75-055806C4D8F7}"/>
            </a:ext>
          </a:extLst>
        </p:cNvPr>
        <p:cNvGrpSpPr/>
        <p:nvPr/>
      </p:nvGrpSpPr>
      <p:grpSpPr>
        <a:xfrm>
          <a:off x="0" y="0"/>
          <a:ext cx="0" cy="0"/>
          <a:chOff x="0" y="0"/>
          <a:chExt cx="0" cy="0"/>
        </a:xfrm>
      </p:grpSpPr>
      <p:pic>
        <p:nvPicPr>
          <p:cNvPr id="3" name="Picture 2" descr="A group of men looking at a piece of paper&#10;&#10;Description automatically generated">
            <a:extLst>
              <a:ext uri="{FF2B5EF4-FFF2-40B4-BE49-F238E27FC236}">
                <a16:creationId xmlns:a16="http://schemas.microsoft.com/office/drawing/2014/main" id="{9DB0F264-5D03-C4EF-26EA-CA96ED7343B9}"/>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352800" y="0"/>
            <a:ext cx="5486400" cy="6858000"/>
          </a:xfrm>
          <a:prstGeom prst="rect">
            <a:avLst/>
          </a:prstGeom>
        </p:spPr>
      </p:pic>
    </p:spTree>
    <p:extLst>
      <p:ext uri="{BB962C8B-B14F-4D97-AF65-F5344CB8AC3E}">
        <p14:creationId xmlns:p14="http://schemas.microsoft.com/office/powerpoint/2010/main" val="1277851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5AFDD6-EFB4-85C2-6C28-22FCBAB26FA7}"/>
            </a:ext>
          </a:extLst>
        </p:cNvPr>
        <p:cNvGrpSpPr/>
        <p:nvPr/>
      </p:nvGrpSpPr>
      <p:grpSpPr>
        <a:xfrm>
          <a:off x="0" y="0"/>
          <a:ext cx="0" cy="0"/>
          <a:chOff x="0" y="0"/>
          <a:chExt cx="0" cy="0"/>
        </a:xfrm>
      </p:grpSpPr>
      <p:pic>
        <p:nvPicPr>
          <p:cNvPr id="3" name="Picture 2" descr="A gold coin with a person holding a staff&#10;&#10;Description automatically generated">
            <a:extLst>
              <a:ext uri="{FF2B5EF4-FFF2-40B4-BE49-F238E27FC236}">
                <a16:creationId xmlns:a16="http://schemas.microsoft.com/office/drawing/2014/main" id="{1B12EB64-9537-BD9F-9223-087E673AE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421" y="888421"/>
            <a:ext cx="5081158" cy="5081158"/>
          </a:xfrm>
          <a:prstGeom prst="rect">
            <a:avLst/>
          </a:prstGeom>
        </p:spPr>
      </p:pic>
    </p:spTree>
    <p:extLst>
      <p:ext uri="{BB962C8B-B14F-4D97-AF65-F5344CB8AC3E}">
        <p14:creationId xmlns:p14="http://schemas.microsoft.com/office/powerpoint/2010/main" val="4566987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D80BDF-575B-5E94-4E35-DB99E38E2E04}"/>
            </a:ext>
          </a:extLst>
        </p:cNvPr>
        <p:cNvGrpSpPr/>
        <p:nvPr/>
      </p:nvGrpSpPr>
      <p:grpSpPr>
        <a:xfrm>
          <a:off x="0" y="0"/>
          <a:ext cx="0" cy="0"/>
          <a:chOff x="0" y="0"/>
          <a:chExt cx="0" cy="0"/>
        </a:xfrm>
      </p:grpSpPr>
      <p:pic>
        <p:nvPicPr>
          <p:cNvPr id="3" name="Picture 2" descr="A table with numbers and symbols&#10;&#10;Description automatically generated">
            <a:extLst>
              <a:ext uri="{FF2B5EF4-FFF2-40B4-BE49-F238E27FC236}">
                <a16:creationId xmlns:a16="http://schemas.microsoft.com/office/drawing/2014/main" id="{18CF4173-4FAD-E6F7-D6B7-9EFC989A44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5571" y="643466"/>
            <a:ext cx="3300857" cy="5571067"/>
          </a:xfrm>
          <a:prstGeom prst="rect">
            <a:avLst/>
          </a:prstGeom>
        </p:spPr>
      </p:pic>
    </p:spTree>
    <p:extLst>
      <p:ext uri="{BB962C8B-B14F-4D97-AF65-F5344CB8AC3E}">
        <p14:creationId xmlns:p14="http://schemas.microsoft.com/office/powerpoint/2010/main" val="27221657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1191B-3C57-74FE-9D21-70DE5FDA8A02}"/>
            </a:ext>
          </a:extLst>
        </p:cNvPr>
        <p:cNvGrpSpPr/>
        <p:nvPr/>
      </p:nvGrpSpPr>
      <p:grpSpPr>
        <a:xfrm>
          <a:off x="0" y="0"/>
          <a:ext cx="0" cy="0"/>
          <a:chOff x="0" y="0"/>
          <a:chExt cx="0" cy="0"/>
        </a:xfrm>
      </p:grpSpPr>
      <p:pic>
        <p:nvPicPr>
          <p:cNvPr id="3" name="Picture 2" descr="A gold coin with a bitcoin symbol&#10;&#10;Description automatically generated">
            <a:extLst>
              <a:ext uri="{FF2B5EF4-FFF2-40B4-BE49-F238E27FC236}">
                <a16:creationId xmlns:a16="http://schemas.microsoft.com/office/drawing/2014/main" id="{CB73D2B5-1573-B6C2-9DA6-3D6DA4DED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0955" y="1071880"/>
            <a:ext cx="4750090" cy="4714240"/>
          </a:xfrm>
          <a:prstGeom prst="rect">
            <a:avLst/>
          </a:prstGeom>
        </p:spPr>
      </p:pic>
    </p:spTree>
    <p:extLst>
      <p:ext uri="{BB962C8B-B14F-4D97-AF65-F5344CB8AC3E}">
        <p14:creationId xmlns:p14="http://schemas.microsoft.com/office/powerpoint/2010/main" val="3804177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E90A2A-52D8-88B7-854D-57091B761C51}"/>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B90948F-CF82-E655-C1D5-F9D4BB7C42E5}"/>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661840"/>
            <a:ext cx="10905066" cy="5534319"/>
          </a:xfrm>
          <a:prstGeom prst="rect">
            <a:avLst/>
          </a:prstGeom>
        </p:spPr>
      </p:pic>
      <p:sp>
        <p:nvSpPr>
          <p:cNvPr id="18" name="Rectangle 17">
            <a:extLst>
              <a:ext uri="{FF2B5EF4-FFF2-40B4-BE49-F238E27FC236}">
                <a16:creationId xmlns:a16="http://schemas.microsoft.com/office/drawing/2014/main" id="{A7744FCD-956E-FEDD-F355-034D18C88CD2}"/>
              </a:ext>
            </a:extLst>
          </p:cNvPr>
          <p:cNvSpPr/>
          <p:nvPr/>
        </p:nvSpPr>
        <p:spPr>
          <a:xfrm>
            <a:off x="8267439"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2024DA3-CD21-B55D-35D1-9933B236C0A2}"/>
              </a:ext>
            </a:extLst>
          </p:cNvPr>
          <p:cNvSpPr/>
          <p:nvPr/>
        </p:nvSpPr>
        <p:spPr>
          <a:xfrm>
            <a:off x="6432406" y="4460378"/>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5516A31-4A5E-4739-1212-1E114E7A383D}"/>
              </a:ext>
            </a:extLst>
          </p:cNvPr>
          <p:cNvSpPr/>
          <p:nvPr/>
        </p:nvSpPr>
        <p:spPr>
          <a:xfrm>
            <a:off x="4411273" y="44831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70E9F8B-48C7-09D8-AE88-6CD51D6EE64E}"/>
              </a:ext>
            </a:extLst>
          </p:cNvPr>
          <p:cNvSpPr/>
          <p:nvPr/>
        </p:nvSpPr>
        <p:spPr>
          <a:xfrm>
            <a:off x="1076960" y="4272280"/>
            <a:ext cx="2081696" cy="425519"/>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B66AB9C-C833-2437-6B00-A656204D983B}"/>
              </a:ext>
            </a:extLst>
          </p:cNvPr>
          <p:cNvSpPr txBox="1"/>
          <p:nvPr/>
        </p:nvSpPr>
        <p:spPr>
          <a:xfrm>
            <a:off x="1076960" y="4231640"/>
            <a:ext cx="1132041" cy="261610"/>
          </a:xfrm>
          <a:prstGeom prst="rect">
            <a:avLst/>
          </a:prstGeom>
          <a:noFill/>
        </p:spPr>
        <p:txBody>
          <a:bodyPr wrap="none" rtlCol="0">
            <a:spAutoFit/>
          </a:bodyPr>
          <a:lstStyle/>
          <a:p>
            <a:r>
              <a:rPr lang="en-US" sz="1100" b="1">
                <a:latin typeface="Roboto" panose="02000000000000000000" pitchFamily="2" charset="0"/>
                <a:ea typeface="Roboto" panose="02000000000000000000" pitchFamily="2" charset="0"/>
                <a:cs typeface="Roboto" panose="02000000000000000000" pitchFamily="2" charset="0"/>
              </a:rPr>
              <a:t>Last 50 Trades</a:t>
            </a:r>
          </a:p>
        </p:txBody>
      </p:sp>
      <p:sp>
        <p:nvSpPr>
          <p:cNvPr id="7" name="TextBox 6">
            <a:extLst>
              <a:ext uri="{FF2B5EF4-FFF2-40B4-BE49-F238E27FC236}">
                <a16:creationId xmlns:a16="http://schemas.microsoft.com/office/drawing/2014/main" id="{0323AE8F-2BB9-1F21-3082-AC85084A1AEA}"/>
              </a:ext>
            </a:extLst>
          </p:cNvPr>
          <p:cNvSpPr txBox="1"/>
          <p:nvPr/>
        </p:nvSpPr>
        <p:spPr>
          <a:xfrm>
            <a:off x="2479040" y="4445000"/>
            <a:ext cx="768159"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Buyer ID</a:t>
            </a:r>
          </a:p>
        </p:txBody>
      </p:sp>
      <p:sp>
        <p:nvSpPr>
          <p:cNvPr id="9" name="TextBox 8">
            <a:extLst>
              <a:ext uri="{FF2B5EF4-FFF2-40B4-BE49-F238E27FC236}">
                <a16:creationId xmlns:a16="http://schemas.microsoft.com/office/drawing/2014/main" id="{B22A5E63-BDDA-42ED-A68B-56F0AE7E7B4C}"/>
              </a:ext>
            </a:extLst>
          </p:cNvPr>
          <p:cNvSpPr txBox="1"/>
          <p:nvPr/>
        </p:nvSpPr>
        <p:spPr>
          <a:xfrm>
            <a:off x="4516120" y="4436179"/>
            <a:ext cx="764953"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Seller ID</a:t>
            </a:r>
          </a:p>
        </p:txBody>
      </p:sp>
      <p:sp>
        <p:nvSpPr>
          <p:cNvPr id="11" name="TextBox 10">
            <a:extLst>
              <a:ext uri="{FF2B5EF4-FFF2-40B4-BE49-F238E27FC236}">
                <a16:creationId xmlns:a16="http://schemas.microsoft.com/office/drawing/2014/main" id="{7ADEE51A-0BE9-E056-34D4-6D646B671D16}"/>
              </a:ext>
            </a:extLst>
          </p:cNvPr>
          <p:cNvSpPr txBox="1"/>
          <p:nvPr/>
        </p:nvSpPr>
        <p:spPr>
          <a:xfrm>
            <a:off x="6549994" y="4446339"/>
            <a:ext cx="769763"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Trade ID</a:t>
            </a:r>
          </a:p>
        </p:txBody>
      </p:sp>
      <p:sp>
        <p:nvSpPr>
          <p:cNvPr id="15" name="TextBox 14">
            <a:extLst>
              <a:ext uri="{FF2B5EF4-FFF2-40B4-BE49-F238E27FC236}">
                <a16:creationId xmlns:a16="http://schemas.microsoft.com/office/drawing/2014/main" id="{082ACC00-2839-4C3E-7106-483685064CB7}"/>
              </a:ext>
            </a:extLst>
          </p:cNvPr>
          <p:cNvSpPr txBox="1"/>
          <p:nvPr/>
        </p:nvSpPr>
        <p:spPr>
          <a:xfrm>
            <a:off x="8583868" y="4439920"/>
            <a:ext cx="543739"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Price</a:t>
            </a:r>
          </a:p>
        </p:txBody>
      </p:sp>
      <p:sp>
        <p:nvSpPr>
          <p:cNvPr id="17" name="Rectangle 16">
            <a:extLst>
              <a:ext uri="{FF2B5EF4-FFF2-40B4-BE49-F238E27FC236}">
                <a16:creationId xmlns:a16="http://schemas.microsoft.com/office/drawing/2014/main" id="{D8DCA9A5-C5EB-259C-222C-253799B33496}"/>
              </a:ext>
            </a:extLst>
          </p:cNvPr>
          <p:cNvSpPr/>
          <p:nvPr/>
        </p:nvSpPr>
        <p:spPr>
          <a:xfrm>
            <a:off x="10165080" y="4445000"/>
            <a:ext cx="797560" cy="228600"/>
          </a:xfrm>
          <a:prstGeom prst="rect">
            <a:avLst/>
          </a:prstGeom>
          <a:solidFill>
            <a:srgbClr val="FFEEB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5685D9A-0BAF-78A7-C08E-6449CD6CADCB}"/>
              </a:ext>
            </a:extLst>
          </p:cNvPr>
          <p:cNvSpPr txBox="1"/>
          <p:nvPr/>
        </p:nvSpPr>
        <p:spPr>
          <a:xfrm>
            <a:off x="10334594" y="4445000"/>
            <a:ext cx="732893"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Amount</a:t>
            </a:r>
          </a:p>
        </p:txBody>
      </p:sp>
      <p:sp>
        <p:nvSpPr>
          <p:cNvPr id="28" name="Rectangle 27">
            <a:extLst>
              <a:ext uri="{FF2B5EF4-FFF2-40B4-BE49-F238E27FC236}">
                <a16:creationId xmlns:a16="http://schemas.microsoft.com/office/drawing/2014/main" id="{A8370CE1-0D1A-BE7E-6D3B-07CBF6A23C3A}"/>
              </a:ext>
            </a:extLst>
          </p:cNvPr>
          <p:cNvSpPr/>
          <p:nvPr/>
        </p:nvSpPr>
        <p:spPr>
          <a:xfrm>
            <a:off x="4898596" y="3169920"/>
            <a:ext cx="1108172" cy="162560"/>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3178210-0A38-1516-7F38-984D184FD651}"/>
              </a:ext>
            </a:extLst>
          </p:cNvPr>
          <p:cNvSpPr/>
          <p:nvPr/>
        </p:nvSpPr>
        <p:spPr>
          <a:xfrm>
            <a:off x="2426091"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584AE72-863C-F425-4A44-B1C1442D9FEA}"/>
              </a:ext>
            </a:extLst>
          </p:cNvPr>
          <p:cNvSpPr/>
          <p:nvPr/>
        </p:nvSpPr>
        <p:spPr>
          <a:xfrm>
            <a:off x="1557452" y="3169920"/>
            <a:ext cx="731875"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A94DB2-1CAB-219F-0CF4-C99362ABCDA1}"/>
              </a:ext>
            </a:extLst>
          </p:cNvPr>
          <p:cNvSpPr/>
          <p:nvPr/>
        </p:nvSpPr>
        <p:spPr>
          <a:xfrm>
            <a:off x="962451"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C783F50-C9DD-AF9D-57C5-B9FF49E87012}"/>
              </a:ext>
            </a:extLst>
          </p:cNvPr>
          <p:cNvSpPr/>
          <p:nvPr/>
        </p:nvSpPr>
        <p:spPr>
          <a:xfrm>
            <a:off x="4321706" y="3169920"/>
            <a:ext cx="452134" cy="170021"/>
          </a:xfrm>
          <a:prstGeom prst="rect">
            <a:avLst/>
          </a:prstGeom>
          <a:solidFill>
            <a:srgbClr val="FFD24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9171621-F55F-979F-B15C-448AAF3D4590}"/>
              </a:ext>
            </a:extLst>
          </p:cNvPr>
          <p:cNvSpPr/>
          <p:nvPr/>
        </p:nvSpPr>
        <p:spPr>
          <a:xfrm>
            <a:off x="3266266" y="3169920"/>
            <a:ext cx="884140" cy="170021"/>
          </a:xfrm>
          <a:prstGeom prst="rect">
            <a:avLst/>
          </a:prstGeom>
          <a:solidFill>
            <a:srgbClr val="FDEF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690B07C-CCDC-54B4-81EC-E9EAF488DC19}"/>
              </a:ext>
            </a:extLst>
          </p:cNvPr>
          <p:cNvSpPr txBox="1"/>
          <p:nvPr/>
        </p:nvSpPr>
        <p:spPr>
          <a:xfrm>
            <a:off x="904240" y="3129280"/>
            <a:ext cx="529312"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Home</a:t>
            </a:r>
          </a:p>
        </p:txBody>
      </p:sp>
      <p:sp>
        <p:nvSpPr>
          <p:cNvPr id="23" name="TextBox 22">
            <a:extLst>
              <a:ext uri="{FF2B5EF4-FFF2-40B4-BE49-F238E27FC236}">
                <a16:creationId xmlns:a16="http://schemas.microsoft.com/office/drawing/2014/main" id="{C9848019-E1AD-F352-22DA-202CE13570EA}"/>
              </a:ext>
            </a:extLst>
          </p:cNvPr>
          <p:cNvSpPr txBox="1"/>
          <p:nvPr/>
        </p:nvSpPr>
        <p:spPr>
          <a:xfrm>
            <a:off x="1493520" y="3129280"/>
            <a:ext cx="898003"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Membership</a:t>
            </a:r>
          </a:p>
        </p:txBody>
      </p:sp>
      <p:sp>
        <p:nvSpPr>
          <p:cNvPr id="24" name="TextBox 23">
            <a:extLst>
              <a:ext uri="{FF2B5EF4-FFF2-40B4-BE49-F238E27FC236}">
                <a16:creationId xmlns:a16="http://schemas.microsoft.com/office/drawing/2014/main" id="{682DA0A3-B536-1ABC-4FFB-94724E84F7E4}"/>
              </a:ext>
            </a:extLst>
          </p:cNvPr>
          <p:cNvSpPr txBox="1"/>
          <p:nvPr/>
        </p:nvSpPr>
        <p:spPr>
          <a:xfrm>
            <a:off x="2368263" y="3129280"/>
            <a:ext cx="819455"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Top Orders</a:t>
            </a:r>
          </a:p>
        </p:txBody>
      </p:sp>
      <p:sp>
        <p:nvSpPr>
          <p:cNvPr id="25" name="TextBox 24">
            <a:extLst>
              <a:ext uri="{FF2B5EF4-FFF2-40B4-BE49-F238E27FC236}">
                <a16:creationId xmlns:a16="http://schemas.microsoft.com/office/drawing/2014/main" id="{123A0560-BB2B-A0F6-9390-06CB61E5C1B0}"/>
              </a:ext>
            </a:extLst>
          </p:cNvPr>
          <p:cNvSpPr txBox="1"/>
          <p:nvPr/>
        </p:nvSpPr>
        <p:spPr>
          <a:xfrm>
            <a:off x="3247199" y="3129280"/>
            <a:ext cx="1005403"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Recent Trades</a:t>
            </a:r>
          </a:p>
        </p:txBody>
      </p:sp>
      <p:sp>
        <p:nvSpPr>
          <p:cNvPr id="26" name="TextBox 25">
            <a:extLst>
              <a:ext uri="{FF2B5EF4-FFF2-40B4-BE49-F238E27FC236}">
                <a16:creationId xmlns:a16="http://schemas.microsoft.com/office/drawing/2014/main" id="{8F15E007-E74D-3D7B-B344-0AC375812871}"/>
              </a:ext>
            </a:extLst>
          </p:cNvPr>
          <p:cNvSpPr txBox="1"/>
          <p:nvPr/>
        </p:nvSpPr>
        <p:spPr>
          <a:xfrm>
            <a:off x="4252602" y="3127802"/>
            <a:ext cx="559769"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Charts</a:t>
            </a:r>
          </a:p>
        </p:txBody>
      </p:sp>
      <p:sp>
        <p:nvSpPr>
          <p:cNvPr id="27" name="TextBox 26">
            <a:extLst>
              <a:ext uri="{FF2B5EF4-FFF2-40B4-BE49-F238E27FC236}">
                <a16:creationId xmlns:a16="http://schemas.microsoft.com/office/drawing/2014/main" id="{1D1EB979-3D92-4BBE-B5A1-A0E4260779BE}"/>
              </a:ext>
            </a:extLst>
          </p:cNvPr>
          <p:cNvSpPr txBox="1"/>
          <p:nvPr/>
        </p:nvSpPr>
        <p:spPr>
          <a:xfrm>
            <a:off x="4846940" y="3129280"/>
            <a:ext cx="1249060" cy="246221"/>
          </a:xfrm>
          <a:prstGeom prst="rect">
            <a:avLst/>
          </a:prstGeom>
          <a:noFill/>
        </p:spPr>
        <p:txBody>
          <a:bodyPr wrap="none" rtlCol="0">
            <a:spAutoFit/>
          </a:bodyPr>
          <a:lstStyle/>
          <a:p>
            <a:r>
              <a:rPr lang="en-US" sz="1000">
                <a:solidFill>
                  <a:srgbClr val="675848"/>
                </a:solidFill>
                <a:latin typeface="Roboto" panose="02000000000000000000" pitchFamily="2" charset="0"/>
                <a:ea typeface="Roboto" panose="02000000000000000000" pitchFamily="2" charset="0"/>
                <a:cs typeface="Roboto" panose="02000000000000000000" pitchFamily="2" charset="0"/>
              </a:rPr>
              <a:t>Resources &amp; Tools</a:t>
            </a:r>
          </a:p>
        </p:txBody>
      </p:sp>
      <p:sp>
        <p:nvSpPr>
          <p:cNvPr id="35" name="Rectangle 34">
            <a:extLst>
              <a:ext uri="{FF2B5EF4-FFF2-40B4-BE49-F238E27FC236}">
                <a16:creationId xmlns:a16="http://schemas.microsoft.com/office/drawing/2014/main" id="{0FAE0359-C527-FCAE-230A-5F7060FA33D2}"/>
              </a:ext>
            </a:extLst>
          </p:cNvPr>
          <p:cNvSpPr/>
          <p:nvPr/>
        </p:nvSpPr>
        <p:spPr>
          <a:xfrm>
            <a:off x="10108882" y="661840"/>
            <a:ext cx="1165860" cy="187790"/>
          </a:xfrm>
          <a:prstGeom prst="rect">
            <a:avLst/>
          </a:prstGeom>
          <a:solidFill>
            <a:srgbClr val="958C7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1699D80-8F46-9018-DDFF-35E05423330D}"/>
              </a:ext>
            </a:extLst>
          </p:cNvPr>
          <p:cNvSpPr txBox="1"/>
          <p:nvPr/>
        </p:nvSpPr>
        <p:spPr>
          <a:xfrm>
            <a:off x="10067282" y="599613"/>
            <a:ext cx="1249060" cy="292388"/>
          </a:xfrm>
          <a:prstGeom prst="rect">
            <a:avLst/>
          </a:prstGeom>
          <a:noFill/>
          <a:ln>
            <a:noFill/>
          </a:ln>
        </p:spPr>
        <p:txBody>
          <a:bodyPr wrap="none" rtlCol="0">
            <a:spAutoFit/>
          </a:bodyPr>
          <a:lstStyle/>
          <a:p>
            <a:r>
              <a:rPr lang="en-US" sz="1300" b="1">
                <a:solidFill>
                  <a:schemeClr val="bg1"/>
                </a:solidFill>
                <a:latin typeface="Roboto" panose="02000000000000000000" pitchFamily="2" charset="0"/>
                <a:ea typeface="Roboto" panose="02000000000000000000" pitchFamily="2" charset="0"/>
                <a:cs typeface="Roboto" panose="02000000000000000000" pitchFamily="2" charset="0"/>
              </a:rPr>
              <a:t>Signup | Login</a:t>
            </a:r>
          </a:p>
        </p:txBody>
      </p:sp>
      <p:sp>
        <p:nvSpPr>
          <p:cNvPr id="40" name="Rectangle 39">
            <a:extLst>
              <a:ext uri="{FF2B5EF4-FFF2-40B4-BE49-F238E27FC236}">
                <a16:creationId xmlns:a16="http://schemas.microsoft.com/office/drawing/2014/main" id="{9132A012-C1FB-806A-3C5A-9B7642804ADE}"/>
              </a:ext>
            </a:extLst>
          </p:cNvPr>
          <p:cNvSpPr/>
          <p:nvPr/>
        </p:nvSpPr>
        <p:spPr>
          <a:xfrm>
            <a:off x="7304102" y="892001"/>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52F9FCA3-8CAA-3157-5242-AF3B3362A801}"/>
              </a:ext>
            </a:extLst>
          </p:cNvPr>
          <p:cNvSpPr txBox="1"/>
          <p:nvPr/>
        </p:nvSpPr>
        <p:spPr>
          <a:xfrm>
            <a:off x="7472180" y="1018032"/>
            <a:ext cx="461986"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Pair</a:t>
            </a:r>
          </a:p>
        </p:txBody>
      </p:sp>
      <p:sp>
        <p:nvSpPr>
          <p:cNvPr id="37" name="TextBox 36">
            <a:extLst>
              <a:ext uri="{FF2B5EF4-FFF2-40B4-BE49-F238E27FC236}">
                <a16:creationId xmlns:a16="http://schemas.microsoft.com/office/drawing/2014/main" id="{B3DD6E03-838C-E907-4DDE-822EE8C0B6FF}"/>
              </a:ext>
            </a:extLst>
          </p:cNvPr>
          <p:cNvSpPr txBox="1"/>
          <p:nvPr/>
        </p:nvSpPr>
        <p:spPr>
          <a:xfrm>
            <a:off x="8764532" y="1011936"/>
            <a:ext cx="484172"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Last</a:t>
            </a:r>
          </a:p>
        </p:txBody>
      </p:sp>
      <p:sp>
        <p:nvSpPr>
          <p:cNvPr id="38" name="TextBox 37">
            <a:extLst>
              <a:ext uri="{FF2B5EF4-FFF2-40B4-BE49-F238E27FC236}">
                <a16:creationId xmlns:a16="http://schemas.microsoft.com/office/drawing/2014/main" id="{B3A9E16C-8B19-408E-283C-B50D3D6631AD}"/>
              </a:ext>
            </a:extLst>
          </p:cNvPr>
          <p:cNvSpPr txBox="1"/>
          <p:nvPr/>
        </p:nvSpPr>
        <p:spPr>
          <a:xfrm>
            <a:off x="9471967" y="1027325"/>
            <a:ext cx="782587"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Change*</a:t>
            </a:r>
          </a:p>
        </p:txBody>
      </p:sp>
      <p:sp>
        <p:nvSpPr>
          <p:cNvPr id="39" name="TextBox 38">
            <a:extLst>
              <a:ext uri="{FF2B5EF4-FFF2-40B4-BE49-F238E27FC236}">
                <a16:creationId xmlns:a16="http://schemas.microsoft.com/office/drawing/2014/main" id="{E538C88A-9FD2-AE3F-E307-37F48C6D701C}"/>
              </a:ext>
            </a:extLst>
          </p:cNvPr>
          <p:cNvSpPr txBox="1"/>
          <p:nvPr/>
        </p:nvSpPr>
        <p:spPr>
          <a:xfrm>
            <a:off x="10709134" y="1027325"/>
            <a:ext cx="785793" cy="276999"/>
          </a:xfrm>
          <a:prstGeom prst="rect">
            <a:avLst/>
          </a:prstGeom>
          <a:noFill/>
        </p:spPr>
        <p:txBody>
          <a:bodyPr wrap="none" rtlCol="0">
            <a:spAutoFit/>
          </a:bodyPr>
          <a:lstStyle/>
          <a:p>
            <a:r>
              <a:rPr lang="en-US" sz="1200" b="1">
                <a:latin typeface="Roboto" panose="02000000000000000000" pitchFamily="2" charset="0"/>
                <a:ea typeface="Roboto" panose="02000000000000000000" pitchFamily="2" charset="0"/>
                <a:cs typeface="Roboto" panose="02000000000000000000" pitchFamily="2" charset="0"/>
              </a:rPr>
              <a:t>Volume*</a:t>
            </a:r>
          </a:p>
        </p:txBody>
      </p:sp>
      <p:sp>
        <p:nvSpPr>
          <p:cNvPr id="42" name="Rectangle 41">
            <a:extLst>
              <a:ext uri="{FF2B5EF4-FFF2-40B4-BE49-F238E27FC236}">
                <a16:creationId xmlns:a16="http://schemas.microsoft.com/office/drawing/2014/main" id="{FCED6996-2FC8-32DE-865B-2EBD4DE5D9CD}"/>
              </a:ext>
            </a:extLst>
          </p:cNvPr>
          <p:cNvSpPr/>
          <p:nvPr/>
        </p:nvSpPr>
        <p:spPr>
          <a:xfrm>
            <a:off x="7472180" y="1277068"/>
            <a:ext cx="4214290" cy="3654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14DB26BA-B943-CBB2-8EA5-95A1953E6712}"/>
              </a:ext>
            </a:extLst>
          </p:cNvPr>
          <p:cNvSpPr txBox="1"/>
          <p:nvPr/>
        </p:nvSpPr>
        <p:spPr>
          <a:xfrm>
            <a:off x="7472180" y="1220357"/>
            <a:ext cx="1914307" cy="261610"/>
          </a:xfrm>
          <a:prstGeom prst="rect">
            <a:avLst/>
          </a:prstGeom>
          <a:noFill/>
        </p:spPr>
        <p:txBody>
          <a:bodyPr wrap="none" rtlCol="0">
            <a:spAutoFit/>
          </a:bodyPr>
          <a:lstStyle/>
          <a:p>
            <a:r>
              <a:rPr lang="en-US" sz="110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*Based on the last 24 hours</a:t>
            </a:r>
          </a:p>
        </p:txBody>
      </p:sp>
    </p:spTree>
    <p:extLst>
      <p:ext uri="{BB962C8B-B14F-4D97-AF65-F5344CB8AC3E}">
        <p14:creationId xmlns:p14="http://schemas.microsoft.com/office/powerpoint/2010/main" val="850563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476E4-5611-26B1-5B93-C26507802DEA}"/>
            </a:ext>
          </a:extLst>
        </p:cNvPr>
        <p:cNvGrpSpPr/>
        <p:nvPr/>
      </p:nvGrpSpPr>
      <p:grpSpPr>
        <a:xfrm>
          <a:off x="0" y="0"/>
          <a:ext cx="0" cy="0"/>
          <a:chOff x="0" y="0"/>
          <a:chExt cx="0" cy="0"/>
        </a:xfrm>
      </p:grpSpPr>
      <p:pic>
        <p:nvPicPr>
          <p:cNvPr id="3" name="Picture 2" descr="A blue and white logo with a gold coin&#10;&#10;Description automatically generated">
            <a:extLst>
              <a:ext uri="{FF2B5EF4-FFF2-40B4-BE49-F238E27FC236}">
                <a16:creationId xmlns:a16="http://schemas.microsoft.com/office/drawing/2014/main" id="{CF6D679B-4525-96F1-B17F-A4DBBF3C2D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6508" y="2660475"/>
            <a:ext cx="4318984" cy="1537050"/>
          </a:xfrm>
          <a:prstGeom prst="rect">
            <a:avLst/>
          </a:prstGeom>
        </p:spPr>
      </p:pic>
    </p:spTree>
    <p:extLst>
      <p:ext uri="{BB962C8B-B14F-4D97-AF65-F5344CB8AC3E}">
        <p14:creationId xmlns:p14="http://schemas.microsoft.com/office/powerpoint/2010/main" val="39372189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C7A8BAC-409F-9046-F7E0-D5103B63E63D}"/>
            </a:ext>
          </a:extLst>
        </p:cNvPr>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486588"/>
            </a:solidFill>
          </a:ln>
        </p:spPr>
        <p:style>
          <a:lnRef idx="1">
            <a:schemeClr val="accent1"/>
          </a:lnRef>
          <a:fillRef idx="0">
            <a:schemeClr val="accent1"/>
          </a:fillRef>
          <a:effectRef idx="0">
            <a:schemeClr val="accent1"/>
          </a:effectRef>
          <a:fontRef idx="minor">
            <a:schemeClr val="tx1"/>
          </a:fontRef>
        </p:style>
      </p:cxnSp>
      <p:pic>
        <p:nvPicPr>
          <p:cNvPr id="3" name="Picture 2" descr="A table of numbers and symbols&#10;&#10;Description automatically generated">
            <a:extLst>
              <a:ext uri="{FF2B5EF4-FFF2-40B4-BE49-F238E27FC236}">
                <a16:creationId xmlns:a16="http://schemas.microsoft.com/office/drawing/2014/main" id="{F5E7785E-D9DF-FC8F-7F51-92C19FDE39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0540" y="512084"/>
            <a:ext cx="3350920" cy="5827686"/>
          </a:xfrm>
          <a:prstGeom prst="rect">
            <a:avLst/>
          </a:prstGeom>
        </p:spPr>
      </p:pic>
      <p:sp>
        <p:nvSpPr>
          <p:cNvPr id="6" name="Rectangle 5">
            <a:extLst>
              <a:ext uri="{FF2B5EF4-FFF2-40B4-BE49-F238E27FC236}">
                <a16:creationId xmlns:a16="http://schemas.microsoft.com/office/drawing/2014/main" id="{4171C988-557E-0992-9AEC-AB43E76B10EB}"/>
              </a:ext>
            </a:extLst>
          </p:cNvPr>
          <p:cNvSpPr/>
          <p:nvPr/>
        </p:nvSpPr>
        <p:spPr>
          <a:xfrm>
            <a:off x="4735830" y="552450"/>
            <a:ext cx="2602230" cy="28575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FE2983A-585C-493F-6B73-F37FB8C411D8}"/>
              </a:ext>
            </a:extLst>
          </p:cNvPr>
          <p:cNvSpPr txBox="1"/>
          <p:nvPr/>
        </p:nvSpPr>
        <p:spPr>
          <a:xfrm>
            <a:off x="4835728" y="579175"/>
            <a:ext cx="2448106" cy="292388"/>
          </a:xfrm>
          <a:prstGeom prst="rect">
            <a:avLst/>
          </a:prstGeom>
          <a:noFill/>
        </p:spPr>
        <p:txBody>
          <a:bodyPr wrap="none" rtlCol="0">
            <a:spAutoFit/>
          </a:bodyPr>
          <a:lstStyle/>
          <a:p>
            <a:r>
              <a:rPr lang="en-US" sz="1300">
                <a:latin typeface="Roboto" panose="02000000000000000000" pitchFamily="2" charset="0"/>
                <a:ea typeface="Roboto" panose="02000000000000000000" pitchFamily="2" charset="0"/>
                <a:cs typeface="Roboto" panose="02000000000000000000" pitchFamily="2" charset="0"/>
              </a:rPr>
              <a:t>date, difficulty factor, %change</a:t>
            </a:r>
          </a:p>
        </p:txBody>
      </p:sp>
    </p:spTree>
    <p:extLst>
      <p:ext uri="{BB962C8B-B14F-4D97-AF65-F5344CB8AC3E}">
        <p14:creationId xmlns:p14="http://schemas.microsoft.com/office/powerpoint/2010/main" val="1114657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DD6D0-DEE1-8214-4A5C-09373D1787DE}"/>
            </a:ext>
          </a:extLst>
        </p:cNvPr>
        <p:cNvGrpSpPr/>
        <p:nvPr/>
      </p:nvGrpSpPr>
      <p:grpSpPr>
        <a:xfrm>
          <a:off x="0" y="0"/>
          <a:ext cx="0" cy="0"/>
          <a:chOff x="0" y="0"/>
          <a:chExt cx="0" cy="0"/>
        </a:xfrm>
      </p:grpSpPr>
      <p:pic>
        <p:nvPicPr>
          <p:cNvPr id="3" name="Picture 2" descr="A person and child posing for a picture&#10;&#10;Description automatically generated">
            <a:extLst>
              <a:ext uri="{FF2B5EF4-FFF2-40B4-BE49-F238E27FC236}">
                <a16:creationId xmlns:a16="http://schemas.microsoft.com/office/drawing/2014/main" id="{C4701D6A-248B-7C7D-C71E-729D698BB2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4300" y="0"/>
            <a:ext cx="7003400" cy="6858000"/>
          </a:xfrm>
          <a:prstGeom prst="rect">
            <a:avLst/>
          </a:prstGeom>
        </p:spPr>
      </p:pic>
    </p:spTree>
    <p:extLst>
      <p:ext uri="{BB962C8B-B14F-4D97-AF65-F5344CB8AC3E}">
        <p14:creationId xmlns:p14="http://schemas.microsoft.com/office/powerpoint/2010/main" val="1265996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070B-9745-EE35-FA8A-94ADA42A9601}"/>
            </a:ext>
          </a:extLst>
        </p:cNvPr>
        <p:cNvGrpSpPr/>
        <p:nvPr/>
      </p:nvGrpSpPr>
      <p:grpSpPr>
        <a:xfrm>
          <a:off x="0" y="0"/>
          <a:ext cx="0" cy="0"/>
          <a:chOff x="0" y="0"/>
          <a:chExt cx="0" cy="0"/>
        </a:xfrm>
      </p:grpSpPr>
      <p:pic>
        <p:nvPicPr>
          <p:cNvPr id="3" name="Picture 2" descr="A graph showing a number of blocks&#10;&#10;Description automatically generated with medium confidence">
            <a:extLst>
              <a:ext uri="{FF2B5EF4-FFF2-40B4-BE49-F238E27FC236}">
                <a16:creationId xmlns:a16="http://schemas.microsoft.com/office/drawing/2014/main" id="{D1E057F1-6AB6-B3D6-C741-215F15685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97000"/>
            <a:ext cx="12192000" cy="4064000"/>
          </a:xfrm>
          <a:prstGeom prst="rect">
            <a:avLst/>
          </a:prstGeom>
        </p:spPr>
      </p:pic>
      <p:sp>
        <p:nvSpPr>
          <p:cNvPr id="4" name="Rectangle 3">
            <a:extLst>
              <a:ext uri="{FF2B5EF4-FFF2-40B4-BE49-F238E27FC236}">
                <a16:creationId xmlns:a16="http://schemas.microsoft.com/office/drawing/2014/main" id="{E1681072-AF57-78A2-0AD0-359901866599}"/>
              </a:ext>
            </a:extLst>
          </p:cNvPr>
          <p:cNvSpPr/>
          <p:nvPr/>
        </p:nvSpPr>
        <p:spPr>
          <a:xfrm>
            <a:off x="3342640" y="1397000"/>
            <a:ext cx="6431280" cy="3606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ACA7F8C-759A-2F37-7B29-D2387C0740E7}"/>
              </a:ext>
            </a:extLst>
          </p:cNvPr>
          <p:cNvSpPr txBox="1"/>
          <p:nvPr/>
        </p:nvSpPr>
        <p:spPr>
          <a:xfrm>
            <a:off x="3408680" y="1397000"/>
            <a:ext cx="6944360" cy="338554"/>
          </a:xfrm>
          <a:prstGeom prst="rect">
            <a:avLst/>
          </a:prstGeom>
          <a:noFill/>
        </p:spPr>
        <p:txBody>
          <a:bodyPr wrap="square" rtlCol="0">
            <a:spAutoFit/>
          </a:bodyPr>
          <a:lstStyle/>
          <a:p>
            <a:r>
              <a:rPr lang="en-US" sz="1600">
                <a:latin typeface="Roboto" panose="02000000000000000000" pitchFamily="2" charset="0"/>
                <a:ea typeface="Roboto" panose="02000000000000000000" pitchFamily="2" charset="0"/>
                <a:cs typeface="Roboto" panose="02000000000000000000" pitchFamily="2" charset="0"/>
              </a:rPr>
              <a:t>Patoshi Blocks &amp; Inverted timestamps (Block number/ExtraNonce)</a:t>
            </a:r>
          </a:p>
        </p:txBody>
      </p:sp>
    </p:spTree>
    <p:extLst>
      <p:ext uri="{BB962C8B-B14F-4D97-AF65-F5344CB8AC3E}">
        <p14:creationId xmlns:p14="http://schemas.microsoft.com/office/powerpoint/2010/main" val="1366402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4BEF3-111C-6A26-5BBC-471E602B2899}"/>
            </a:ext>
          </a:extLst>
        </p:cNvPr>
        <p:cNvGrpSpPr/>
        <p:nvPr/>
      </p:nvGrpSpPr>
      <p:grpSpPr>
        <a:xfrm>
          <a:off x="0" y="0"/>
          <a:ext cx="0" cy="0"/>
          <a:chOff x="0" y="0"/>
          <a:chExt cx="0" cy="0"/>
        </a:xfrm>
      </p:grpSpPr>
      <p:pic>
        <p:nvPicPr>
          <p:cNvPr id="3" name="Picture 2" descr="A graph showing the number of network data&#10;&#10;Description automatically generated with medium confidence">
            <a:extLst>
              <a:ext uri="{FF2B5EF4-FFF2-40B4-BE49-F238E27FC236}">
                <a16:creationId xmlns:a16="http://schemas.microsoft.com/office/drawing/2014/main" id="{9F83B644-5BAF-B8FD-3F06-E55CF45BF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5" name="Rectangle 4">
            <a:extLst>
              <a:ext uri="{FF2B5EF4-FFF2-40B4-BE49-F238E27FC236}">
                <a16:creationId xmlns:a16="http://schemas.microsoft.com/office/drawing/2014/main" id="{B4DE4348-347C-E9A3-397B-BD1810067094}"/>
              </a:ext>
            </a:extLst>
          </p:cNvPr>
          <p:cNvSpPr/>
          <p:nvPr/>
        </p:nvSpPr>
        <p:spPr>
          <a:xfrm>
            <a:off x="3743960" y="914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244176B-B629-5A6B-9A62-711DE7F5E1C9}"/>
              </a:ext>
            </a:extLst>
          </p:cNvPr>
          <p:cNvSpPr txBox="1"/>
          <p:nvPr/>
        </p:nvSpPr>
        <p:spPr>
          <a:xfrm>
            <a:off x="3896360" y="177800"/>
            <a:ext cx="5097870" cy="369332"/>
          </a:xfrm>
          <a:prstGeom prst="rect">
            <a:avLst/>
          </a:prstGeom>
          <a:noFill/>
        </p:spPr>
        <p:txBody>
          <a:bodyPr wrap="none" rtlCol="0">
            <a:spAutoFit/>
          </a:bodyPr>
          <a:lstStyle/>
          <a:p>
            <a:r>
              <a:rPr lang="en-US">
                <a:latin typeface="Roboto" panose="02000000000000000000" pitchFamily="2" charset="0"/>
                <a:ea typeface="Roboto" panose="02000000000000000000" pitchFamily="2" charset="0"/>
                <a:cs typeface="Roboto" panose="02000000000000000000" pitchFamily="2" charset="0"/>
              </a:rPr>
              <a:t>Estimate of Satoshi’s percentage of the network</a:t>
            </a:r>
          </a:p>
        </p:txBody>
      </p:sp>
      <p:sp>
        <p:nvSpPr>
          <p:cNvPr id="7" name="Rectangle 6">
            <a:extLst>
              <a:ext uri="{FF2B5EF4-FFF2-40B4-BE49-F238E27FC236}">
                <a16:creationId xmlns:a16="http://schemas.microsoft.com/office/drawing/2014/main" id="{5A148175-1364-2F07-DEF5-716FB7E592F5}"/>
              </a:ext>
            </a:extLst>
          </p:cNvPr>
          <p:cNvSpPr/>
          <p:nvPr/>
        </p:nvSpPr>
        <p:spPr>
          <a:xfrm>
            <a:off x="187960" y="172212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3D2FD96-8E8E-34C6-59EF-66E59BB36F26}"/>
              </a:ext>
            </a:extLst>
          </p:cNvPr>
          <p:cNvSpPr txBox="1"/>
          <p:nvPr/>
        </p:nvSpPr>
        <p:spPr>
          <a:xfrm rot="16200000">
            <a:off x="-508000" y="2834640"/>
            <a:ext cx="2252540" cy="338554"/>
          </a:xfrm>
          <a:prstGeom prst="rect">
            <a:avLst/>
          </a:prstGeom>
          <a:noFill/>
        </p:spPr>
        <p:txBody>
          <a:bodyPr wrap="none" rtlCol="0">
            <a:spAutoFit/>
          </a:bodyPr>
          <a:lstStyle/>
          <a:p>
            <a:r>
              <a:rPr lang="en-US" sz="1600">
                <a:latin typeface="Roboto" panose="02000000000000000000" pitchFamily="2" charset="0"/>
                <a:ea typeface="Roboto" panose="02000000000000000000" pitchFamily="2" charset="0"/>
                <a:cs typeface="Roboto" panose="02000000000000000000" pitchFamily="2" charset="0"/>
              </a:rPr>
              <a:t>Percentage of network</a:t>
            </a:r>
          </a:p>
        </p:txBody>
      </p:sp>
    </p:spTree>
    <p:extLst>
      <p:ext uri="{BB962C8B-B14F-4D97-AF65-F5344CB8AC3E}">
        <p14:creationId xmlns:p14="http://schemas.microsoft.com/office/powerpoint/2010/main" val="14080478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387DB-9FB0-6026-CAD8-5769DAFA7595}"/>
            </a:ext>
          </a:extLst>
        </p:cNvPr>
        <p:cNvGrpSpPr/>
        <p:nvPr/>
      </p:nvGrpSpPr>
      <p:grpSpPr>
        <a:xfrm>
          <a:off x="0" y="0"/>
          <a:ext cx="0" cy="0"/>
          <a:chOff x="0" y="0"/>
          <a:chExt cx="0" cy="0"/>
        </a:xfrm>
      </p:grpSpPr>
      <p:pic>
        <p:nvPicPr>
          <p:cNvPr id="3" name="Picture 2" descr="A graph showing the amount of hashish&#10;&#10;Description automatically generated">
            <a:extLst>
              <a:ext uri="{FF2B5EF4-FFF2-40B4-BE49-F238E27FC236}">
                <a16:creationId xmlns:a16="http://schemas.microsoft.com/office/drawing/2014/main" id="{3B080B01-DBA9-A3D6-A232-DFC32D0A2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0"/>
            <a:ext cx="11430001" cy="6858000"/>
          </a:xfrm>
          <a:prstGeom prst="rect">
            <a:avLst/>
          </a:prstGeom>
        </p:spPr>
      </p:pic>
      <p:sp>
        <p:nvSpPr>
          <p:cNvPr id="4" name="Rectangle 3">
            <a:extLst>
              <a:ext uri="{FF2B5EF4-FFF2-40B4-BE49-F238E27FC236}">
                <a16:creationId xmlns:a16="http://schemas.microsoft.com/office/drawing/2014/main" id="{D79B9E95-0272-0439-53E1-CB972E65F421}"/>
              </a:ext>
            </a:extLst>
          </p:cNvPr>
          <p:cNvSpPr/>
          <p:nvPr/>
        </p:nvSpPr>
        <p:spPr>
          <a:xfrm>
            <a:off x="4683760" y="66040"/>
            <a:ext cx="5557520" cy="39624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B6ED2B2-D1B0-58D8-234E-FD44A8B00343}"/>
              </a:ext>
            </a:extLst>
          </p:cNvPr>
          <p:cNvSpPr txBox="1"/>
          <p:nvPr/>
        </p:nvSpPr>
        <p:spPr>
          <a:xfrm>
            <a:off x="4836160" y="152400"/>
            <a:ext cx="3308919" cy="369332"/>
          </a:xfrm>
          <a:prstGeom prst="rect">
            <a:avLst/>
          </a:prstGeom>
          <a:noFill/>
        </p:spPr>
        <p:txBody>
          <a:bodyPr wrap="none" rtlCol="0">
            <a:spAutoFit/>
          </a:bodyPr>
          <a:lstStyle/>
          <a:p>
            <a:r>
              <a:rPr lang="en-US">
                <a:latin typeface="Roboto" panose="02000000000000000000" pitchFamily="2" charset="0"/>
                <a:ea typeface="Roboto" panose="02000000000000000000" pitchFamily="2" charset="0"/>
                <a:cs typeface="Roboto" panose="02000000000000000000" pitchFamily="2" charset="0"/>
              </a:rPr>
              <a:t>Estimate of Satoshi’s hashrate</a:t>
            </a:r>
          </a:p>
        </p:txBody>
      </p:sp>
      <p:sp>
        <p:nvSpPr>
          <p:cNvPr id="6" name="Rectangle 5">
            <a:extLst>
              <a:ext uri="{FF2B5EF4-FFF2-40B4-BE49-F238E27FC236}">
                <a16:creationId xmlns:a16="http://schemas.microsoft.com/office/drawing/2014/main" id="{D62B2CA9-A757-EE3B-85FE-D61E7786D470}"/>
              </a:ext>
            </a:extLst>
          </p:cNvPr>
          <p:cNvSpPr/>
          <p:nvPr/>
        </p:nvSpPr>
        <p:spPr>
          <a:xfrm>
            <a:off x="119966" y="1727200"/>
            <a:ext cx="599440" cy="26365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5821BC8-60C6-A3DC-6D6A-8B4FC609DA93}"/>
              </a:ext>
            </a:extLst>
          </p:cNvPr>
          <p:cNvSpPr txBox="1"/>
          <p:nvPr/>
        </p:nvSpPr>
        <p:spPr>
          <a:xfrm rot="16200000">
            <a:off x="40362" y="2839720"/>
            <a:ext cx="1019831" cy="338554"/>
          </a:xfrm>
          <a:prstGeom prst="rect">
            <a:avLst/>
          </a:prstGeom>
          <a:noFill/>
        </p:spPr>
        <p:txBody>
          <a:bodyPr wrap="none" rtlCol="0">
            <a:spAutoFit/>
          </a:bodyPr>
          <a:lstStyle/>
          <a:p>
            <a:r>
              <a:rPr lang="en-US" sz="1600">
                <a:latin typeface="Roboto" panose="02000000000000000000" pitchFamily="2" charset="0"/>
                <a:ea typeface="Roboto" panose="02000000000000000000" pitchFamily="2" charset="0"/>
                <a:cs typeface="Roboto" panose="02000000000000000000" pitchFamily="2" charset="0"/>
              </a:rPr>
              <a:t>Hashrate</a:t>
            </a:r>
          </a:p>
        </p:txBody>
      </p:sp>
      <p:sp>
        <p:nvSpPr>
          <p:cNvPr id="14" name="Rectangle 13">
            <a:extLst>
              <a:ext uri="{FF2B5EF4-FFF2-40B4-BE49-F238E27FC236}">
                <a16:creationId xmlns:a16="http://schemas.microsoft.com/office/drawing/2014/main" id="{E242C1ED-CBF8-8775-FEAF-4EB39154EA79}"/>
              </a:ext>
            </a:extLst>
          </p:cNvPr>
          <p:cNvSpPr/>
          <p:nvPr/>
        </p:nvSpPr>
        <p:spPr>
          <a:xfrm>
            <a:off x="6832600" y="6071939"/>
            <a:ext cx="1737976"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BE63C18-0F84-1015-9438-1079F5C72FFB}"/>
              </a:ext>
            </a:extLst>
          </p:cNvPr>
          <p:cNvSpPr/>
          <p:nvPr/>
        </p:nvSpPr>
        <p:spPr>
          <a:xfrm>
            <a:off x="4836161" y="6116320"/>
            <a:ext cx="1595120" cy="61976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D0CA618-7314-7EB1-E984-F6CD4667941B}"/>
              </a:ext>
            </a:extLst>
          </p:cNvPr>
          <p:cNvSpPr txBox="1"/>
          <p:nvPr/>
        </p:nvSpPr>
        <p:spPr>
          <a:xfrm>
            <a:off x="4775200" y="6243320"/>
            <a:ext cx="1737976" cy="276999"/>
          </a:xfrm>
          <a:prstGeom prst="rect">
            <a:avLst/>
          </a:prstGeom>
          <a:noFill/>
        </p:spPr>
        <p:txBody>
          <a:bodyPr wrap="non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Daily average hashrate</a:t>
            </a:r>
          </a:p>
        </p:txBody>
      </p:sp>
      <p:sp>
        <p:nvSpPr>
          <p:cNvPr id="13" name="TextBox 12">
            <a:extLst>
              <a:ext uri="{FF2B5EF4-FFF2-40B4-BE49-F238E27FC236}">
                <a16:creationId xmlns:a16="http://schemas.microsoft.com/office/drawing/2014/main" id="{869E758A-635A-34D3-86D9-B8F429DB5820}"/>
              </a:ext>
            </a:extLst>
          </p:cNvPr>
          <p:cNvSpPr txBox="1"/>
          <p:nvPr/>
        </p:nvSpPr>
        <p:spPr>
          <a:xfrm>
            <a:off x="6774209" y="6243320"/>
            <a:ext cx="1713931" cy="276999"/>
          </a:xfrm>
          <a:prstGeom prst="rect">
            <a:avLst/>
          </a:prstGeom>
          <a:noFill/>
        </p:spPr>
        <p:txBody>
          <a:bodyPr wrap="non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Linear hashrate model</a:t>
            </a:r>
          </a:p>
        </p:txBody>
      </p:sp>
    </p:spTree>
    <p:extLst>
      <p:ext uri="{BB962C8B-B14F-4D97-AF65-F5344CB8AC3E}">
        <p14:creationId xmlns:p14="http://schemas.microsoft.com/office/powerpoint/2010/main" val="29971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409E30-2111-6C13-05E0-8F0FBBBA52CC}"/>
            </a:ext>
          </a:extLst>
        </p:cNvPr>
        <p:cNvGrpSpPr/>
        <p:nvPr/>
      </p:nvGrpSpPr>
      <p:grpSpPr>
        <a:xfrm>
          <a:off x="0" y="0"/>
          <a:ext cx="0" cy="0"/>
          <a:chOff x="0" y="0"/>
          <a:chExt cx="0" cy="0"/>
        </a:xfrm>
      </p:grpSpPr>
      <p:pic>
        <p:nvPicPr>
          <p:cNvPr id="3" name="Picture 2" descr="A person in a suit&#10;&#10;Description automatically generated">
            <a:extLst>
              <a:ext uri="{FF2B5EF4-FFF2-40B4-BE49-F238E27FC236}">
                <a16:creationId xmlns:a16="http://schemas.microsoft.com/office/drawing/2014/main" id="{3C8308D9-9EE5-EAA0-CCF1-72937431AF6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30827" y="643466"/>
            <a:ext cx="7930345" cy="5571067"/>
          </a:xfrm>
          <a:prstGeom prst="rect">
            <a:avLst/>
          </a:prstGeom>
        </p:spPr>
      </p:pic>
    </p:spTree>
    <p:extLst>
      <p:ext uri="{BB962C8B-B14F-4D97-AF65-F5344CB8AC3E}">
        <p14:creationId xmlns:p14="http://schemas.microsoft.com/office/powerpoint/2010/main" val="889651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5C04AB0-1E3E-6421-C8E3-76246DB898D5}"/>
            </a:ext>
          </a:extLst>
        </p:cNvPr>
        <p:cNvGrpSpPr/>
        <p:nvPr/>
      </p:nvGrpSpPr>
      <p:grpSpPr>
        <a:xfrm>
          <a:off x="0" y="0"/>
          <a:ext cx="0" cy="0"/>
          <a:chOff x="0" y="0"/>
          <a:chExt cx="0" cy="0"/>
        </a:xfrm>
      </p:grpSpPr>
      <p:pic>
        <p:nvPicPr>
          <p:cNvPr id="3" name="Picture 2" descr="A person with long red hair and beard smiling&#10;&#10;Description automatically generated">
            <a:extLst>
              <a:ext uri="{FF2B5EF4-FFF2-40B4-BE49-F238E27FC236}">
                <a16:creationId xmlns:a16="http://schemas.microsoft.com/office/drawing/2014/main" id="{ACA2D956-0486-0ED4-B1C5-E856A8CD9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9234" y="643466"/>
            <a:ext cx="6573531" cy="5571067"/>
          </a:xfrm>
          <a:prstGeom prst="rect">
            <a:avLst/>
          </a:prstGeom>
        </p:spPr>
      </p:pic>
    </p:spTree>
    <p:extLst>
      <p:ext uri="{BB962C8B-B14F-4D97-AF65-F5344CB8AC3E}">
        <p14:creationId xmlns:p14="http://schemas.microsoft.com/office/powerpoint/2010/main" val="2690256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F8875A-F2D8-42A9-411B-88CD75086D31}"/>
            </a:ext>
          </a:extLst>
        </p:cNvPr>
        <p:cNvGrpSpPr/>
        <p:nvPr/>
      </p:nvGrpSpPr>
      <p:grpSpPr>
        <a:xfrm>
          <a:off x="0" y="0"/>
          <a:ext cx="0" cy="0"/>
          <a:chOff x="0" y="0"/>
          <a:chExt cx="0" cy="0"/>
        </a:xfrm>
      </p:grpSpPr>
      <p:pic>
        <p:nvPicPr>
          <p:cNvPr id="3" name="Picture 2" descr="Two boxes of pizzas on a table&#10;&#10;Description automatically generated">
            <a:extLst>
              <a:ext uri="{FF2B5EF4-FFF2-40B4-BE49-F238E27FC236}">
                <a16:creationId xmlns:a16="http://schemas.microsoft.com/office/drawing/2014/main" id="{9AEEA920-3D35-50BD-70F4-C9A2AA81C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916" y="643466"/>
            <a:ext cx="8346167" cy="5571067"/>
          </a:xfrm>
          <a:prstGeom prst="rect">
            <a:avLst/>
          </a:prstGeom>
        </p:spPr>
      </p:pic>
    </p:spTree>
    <p:extLst>
      <p:ext uri="{BB962C8B-B14F-4D97-AF65-F5344CB8AC3E}">
        <p14:creationId xmlns:p14="http://schemas.microsoft.com/office/powerpoint/2010/main" val="4407343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1987A-89C9-DB23-9CD1-3DA8457F5E60}"/>
            </a:ext>
          </a:extLst>
        </p:cNvPr>
        <p:cNvGrpSpPr/>
        <p:nvPr/>
      </p:nvGrpSpPr>
      <p:grpSpPr>
        <a:xfrm>
          <a:off x="0" y="0"/>
          <a:ext cx="0" cy="0"/>
          <a:chOff x="0" y="0"/>
          <a:chExt cx="0" cy="0"/>
        </a:xfrm>
      </p:grpSpPr>
      <p:pic>
        <p:nvPicPr>
          <p:cNvPr id="3" name="Picture 2" descr="A person looking out over a city&#10;&#10;Description automatically generated">
            <a:extLst>
              <a:ext uri="{FF2B5EF4-FFF2-40B4-BE49-F238E27FC236}">
                <a16:creationId xmlns:a16="http://schemas.microsoft.com/office/drawing/2014/main" id="{945D173A-2476-59E1-C1EF-08940F5C3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968" y="602606"/>
            <a:ext cx="4230064" cy="5652788"/>
          </a:xfrm>
          <a:prstGeom prst="rect">
            <a:avLst/>
          </a:prstGeom>
        </p:spPr>
      </p:pic>
    </p:spTree>
    <p:extLst>
      <p:ext uri="{BB962C8B-B14F-4D97-AF65-F5344CB8AC3E}">
        <p14:creationId xmlns:p14="http://schemas.microsoft.com/office/powerpoint/2010/main" val="34725426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2AED0-C61B-5D21-E7F4-4629B9A5CD19}"/>
            </a:ext>
          </a:extLst>
        </p:cNvPr>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0027E2F8-4BE3-6ABF-A372-2B46195D93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8124" y="2622366"/>
            <a:ext cx="5055752" cy="1613268"/>
          </a:xfrm>
          <a:prstGeom prst="rect">
            <a:avLst/>
          </a:prstGeom>
        </p:spPr>
      </p:pic>
    </p:spTree>
    <p:extLst>
      <p:ext uri="{BB962C8B-B14F-4D97-AF65-F5344CB8AC3E}">
        <p14:creationId xmlns:p14="http://schemas.microsoft.com/office/powerpoint/2010/main" val="30366648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FAEF44-9EF1-8876-3ECA-ADA15F403091}"/>
            </a:ext>
          </a:extLst>
        </p:cNvPr>
        <p:cNvGrpSpPr/>
        <p:nvPr/>
      </p:nvGrpSpPr>
      <p:grpSpPr>
        <a:xfrm>
          <a:off x="0" y="0"/>
          <a:ext cx="0" cy="0"/>
          <a:chOff x="0" y="0"/>
          <a:chExt cx="0" cy="0"/>
        </a:xfrm>
      </p:grpSpPr>
      <p:pic>
        <p:nvPicPr>
          <p:cNvPr id="3" name="Picture 2" descr="A person in a white shirt&#10;&#10;Description automatically generated">
            <a:extLst>
              <a:ext uri="{FF2B5EF4-FFF2-40B4-BE49-F238E27FC236}">
                <a16:creationId xmlns:a16="http://schemas.microsoft.com/office/drawing/2014/main" id="{F69E0AB3-D089-A6BE-E80B-AAE50C6EF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7070" y="643466"/>
            <a:ext cx="6877860" cy="5571067"/>
          </a:xfrm>
          <a:prstGeom prst="rect">
            <a:avLst/>
          </a:prstGeom>
        </p:spPr>
      </p:pic>
    </p:spTree>
    <p:extLst>
      <p:ext uri="{BB962C8B-B14F-4D97-AF65-F5344CB8AC3E}">
        <p14:creationId xmlns:p14="http://schemas.microsoft.com/office/powerpoint/2010/main" val="12725663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29E407-97C6-E582-D98B-F0EB3AD3B9F6}"/>
            </a:ext>
          </a:extLst>
        </p:cNvPr>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D701E4FF-060E-01C3-2727-A2AF6288C5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629664"/>
            <a:ext cx="10905066" cy="3598671"/>
          </a:xfrm>
          <a:prstGeom prst="rect">
            <a:avLst/>
          </a:prstGeom>
        </p:spPr>
      </p:pic>
      <p:sp>
        <p:nvSpPr>
          <p:cNvPr id="5" name="Rectangle 4">
            <a:extLst>
              <a:ext uri="{FF2B5EF4-FFF2-40B4-BE49-F238E27FC236}">
                <a16:creationId xmlns:a16="http://schemas.microsoft.com/office/drawing/2014/main" id="{C606A280-C239-BC09-DFFC-5DAA67B20F9C}"/>
              </a:ext>
            </a:extLst>
          </p:cNvPr>
          <p:cNvSpPr/>
          <p:nvPr/>
        </p:nvSpPr>
        <p:spPr>
          <a:xfrm>
            <a:off x="3342640" y="2641600"/>
            <a:ext cx="1849120" cy="28448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32574F3-9524-D802-2721-E895215FE217}"/>
              </a:ext>
            </a:extLst>
          </p:cNvPr>
          <p:cNvSpPr txBox="1"/>
          <p:nvPr/>
        </p:nvSpPr>
        <p:spPr>
          <a:xfrm>
            <a:off x="3408680" y="2585720"/>
            <a:ext cx="1853392" cy="369332"/>
          </a:xfrm>
          <a:prstGeom prst="rect">
            <a:avLst/>
          </a:prstGeom>
          <a:noFill/>
        </p:spPr>
        <p:txBody>
          <a:bodyPr wrap="none" rtlCol="0">
            <a:spAutoFit/>
          </a:bodyPr>
          <a:lstStyle/>
          <a:p>
            <a:r>
              <a:rPr lang="en-US">
                <a:latin typeface="Roboto" panose="02000000000000000000" pitchFamily="2" charset="0"/>
                <a:ea typeface="Roboto" panose="02000000000000000000" pitchFamily="2" charset="0"/>
                <a:cs typeface="Roboto" panose="02000000000000000000" pitchFamily="2" charset="0"/>
              </a:rPr>
              <a:t>What is Mt Gox?</a:t>
            </a:r>
          </a:p>
        </p:txBody>
      </p:sp>
      <p:sp>
        <p:nvSpPr>
          <p:cNvPr id="7" name="Rectangle 6">
            <a:extLst>
              <a:ext uri="{FF2B5EF4-FFF2-40B4-BE49-F238E27FC236}">
                <a16:creationId xmlns:a16="http://schemas.microsoft.com/office/drawing/2014/main" id="{B9B2DDBC-02F0-C1A4-F63C-132C4E391E82}"/>
              </a:ext>
            </a:extLst>
          </p:cNvPr>
          <p:cNvSpPr/>
          <p:nvPr/>
        </p:nvSpPr>
        <p:spPr>
          <a:xfrm>
            <a:off x="878840" y="2275840"/>
            <a:ext cx="10480040" cy="162560"/>
          </a:xfrm>
          <a:prstGeom prst="rect">
            <a:avLst/>
          </a:prstGeom>
          <a:solidFill>
            <a:srgbClr val="EFD1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6" name="TextBox 5">
            <a:extLst>
              <a:ext uri="{FF2B5EF4-FFF2-40B4-BE49-F238E27FC236}">
                <a16:creationId xmlns:a16="http://schemas.microsoft.com/office/drawing/2014/main" id="{75D1A5B7-2C74-6C45-E83F-FDDA95955B4F}"/>
              </a:ext>
            </a:extLst>
          </p:cNvPr>
          <p:cNvSpPr txBox="1"/>
          <p:nvPr/>
        </p:nvSpPr>
        <p:spPr>
          <a:xfrm>
            <a:off x="3454400" y="2221245"/>
            <a:ext cx="5641288" cy="261610"/>
          </a:xfrm>
          <a:prstGeom prst="rect">
            <a:avLst/>
          </a:prstGeom>
          <a:noFill/>
        </p:spPr>
        <p:txBody>
          <a:bodyPr wrap="non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Buy and Sell Bitcoins. Fully automated, always available, 24 hours a day. Safe and Easy.</a:t>
            </a:r>
          </a:p>
        </p:txBody>
      </p:sp>
      <p:sp>
        <p:nvSpPr>
          <p:cNvPr id="9" name="Rectangle 8">
            <a:extLst>
              <a:ext uri="{FF2B5EF4-FFF2-40B4-BE49-F238E27FC236}">
                <a16:creationId xmlns:a16="http://schemas.microsoft.com/office/drawing/2014/main" id="{B901F567-2790-00E7-F27B-4F74CC2BF5D2}"/>
              </a:ext>
            </a:extLst>
          </p:cNvPr>
          <p:cNvSpPr/>
          <p:nvPr/>
        </p:nvSpPr>
        <p:spPr>
          <a:xfrm>
            <a:off x="3103880" y="3188609"/>
            <a:ext cx="7584440" cy="43088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0BF941A-A08E-971D-6C03-1597BB6FE41C}"/>
              </a:ext>
            </a:extLst>
          </p:cNvPr>
          <p:cNvSpPr txBox="1"/>
          <p:nvPr/>
        </p:nvSpPr>
        <p:spPr>
          <a:xfrm>
            <a:off x="3103880" y="3188609"/>
            <a:ext cx="7884160" cy="430887"/>
          </a:xfrm>
          <a:prstGeom prst="rect">
            <a:avLst/>
          </a:prstGeom>
          <a:noFill/>
        </p:spPr>
        <p:txBody>
          <a:bodyPr wrap="squar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Mt Gox is an exchange. It allows you to trade US Dollars (USD) for Bitcoins (BTC) or Bitcoins for US Dollars with other Mt Gox users. You set the price you want to buy or sell your BTC for.</a:t>
            </a:r>
          </a:p>
        </p:txBody>
      </p:sp>
      <p:sp>
        <p:nvSpPr>
          <p:cNvPr id="27" name="Rectangle 26">
            <a:extLst>
              <a:ext uri="{FF2B5EF4-FFF2-40B4-BE49-F238E27FC236}">
                <a16:creationId xmlns:a16="http://schemas.microsoft.com/office/drawing/2014/main" id="{9A1A93F1-1781-1AAB-6511-B4E8DF564B57}"/>
              </a:ext>
            </a:extLst>
          </p:cNvPr>
          <p:cNvSpPr/>
          <p:nvPr/>
        </p:nvSpPr>
        <p:spPr>
          <a:xfrm>
            <a:off x="3359221"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96E0F70-20BE-5B7D-6B03-7313F75628E3}"/>
              </a:ext>
            </a:extLst>
          </p:cNvPr>
          <p:cNvSpPr/>
          <p:nvPr/>
        </p:nvSpPr>
        <p:spPr>
          <a:xfrm>
            <a:off x="3520440" y="1629664"/>
            <a:ext cx="1818810" cy="537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F980272-50ED-A814-D586-83919EABC4AF}"/>
              </a:ext>
            </a:extLst>
          </p:cNvPr>
          <p:cNvSpPr/>
          <p:nvPr/>
        </p:nvSpPr>
        <p:spPr>
          <a:xfrm>
            <a:off x="3374018"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66C3F2B-1510-410B-48BE-94F866F2EC64}"/>
              </a:ext>
            </a:extLst>
          </p:cNvPr>
          <p:cNvSpPr txBox="1"/>
          <p:nvPr/>
        </p:nvSpPr>
        <p:spPr>
          <a:xfrm>
            <a:off x="3455166" y="1783475"/>
            <a:ext cx="1760418" cy="338554"/>
          </a:xfrm>
          <a:prstGeom prst="rect">
            <a:avLst/>
          </a:prstGeom>
          <a:noFill/>
        </p:spPr>
        <p:txBody>
          <a:bodyPr wrap="none" rtlCol="0">
            <a:spAutoFit/>
          </a:bodyPr>
          <a:lstStyle/>
          <a:p>
            <a:r>
              <a:rPr lang="en-US" sz="1600">
                <a:solidFill>
                  <a:srgbClr val="4765C6"/>
                </a:solidFill>
                <a:latin typeface="Roboto" panose="02000000000000000000" pitchFamily="2" charset="0"/>
                <a:ea typeface="Roboto" panose="02000000000000000000" pitchFamily="2" charset="0"/>
                <a:cs typeface="Roboto" panose="02000000000000000000" pitchFamily="2" charset="0"/>
              </a:rPr>
              <a:t>Bitcoin</a:t>
            </a:r>
            <a:r>
              <a:rPr lang="en-US" sz="1600">
                <a:latin typeface="Roboto" panose="02000000000000000000" pitchFamily="2" charset="0"/>
                <a:ea typeface="Roboto" panose="02000000000000000000" pitchFamily="2" charset="0"/>
                <a:cs typeface="Roboto" panose="02000000000000000000" pitchFamily="2" charset="0"/>
              </a:rPr>
              <a:t> </a:t>
            </a:r>
            <a:r>
              <a:rPr lang="en-US" sz="1600">
                <a:solidFill>
                  <a:srgbClr val="6C6A65"/>
                </a:solidFill>
                <a:latin typeface="Roboto" panose="02000000000000000000" pitchFamily="2" charset="0"/>
                <a:ea typeface="Roboto" panose="02000000000000000000" pitchFamily="2" charset="0"/>
                <a:cs typeface="Roboto" panose="02000000000000000000" pitchFamily="2" charset="0"/>
              </a:rPr>
              <a:t>Exchange</a:t>
            </a:r>
          </a:p>
        </p:txBody>
      </p:sp>
      <p:sp>
        <p:nvSpPr>
          <p:cNvPr id="11" name="TextBox 10">
            <a:extLst>
              <a:ext uri="{FF2B5EF4-FFF2-40B4-BE49-F238E27FC236}">
                <a16:creationId xmlns:a16="http://schemas.microsoft.com/office/drawing/2014/main" id="{6632C144-B304-221C-B250-0A666F49B79C}"/>
              </a:ext>
            </a:extLst>
          </p:cNvPr>
          <p:cNvSpPr txBox="1"/>
          <p:nvPr/>
        </p:nvSpPr>
        <p:spPr>
          <a:xfrm>
            <a:off x="3454400" y="3680322"/>
            <a:ext cx="1840440" cy="338554"/>
          </a:xfrm>
          <a:prstGeom prst="rect">
            <a:avLst/>
          </a:prstGeom>
          <a:noFill/>
        </p:spPr>
        <p:txBody>
          <a:bodyPr wrap="none" rtlCol="0">
            <a:spAutoFit/>
          </a:bodyPr>
          <a:lstStyle/>
          <a:p>
            <a:r>
              <a:rPr lang="en-US" sz="1600">
                <a:solidFill>
                  <a:srgbClr val="4765C6"/>
                </a:solidFill>
              </a:rPr>
              <a:t>What are Bitcoins?</a:t>
            </a:r>
          </a:p>
        </p:txBody>
      </p:sp>
      <p:sp>
        <p:nvSpPr>
          <p:cNvPr id="12" name="TextBox 11">
            <a:extLst>
              <a:ext uri="{FF2B5EF4-FFF2-40B4-BE49-F238E27FC236}">
                <a16:creationId xmlns:a16="http://schemas.microsoft.com/office/drawing/2014/main" id="{555FE156-5524-F2A3-51B9-25F0926FF650}"/>
              </a:ext>
            </a:extLst>
          </p:cNvPr>
          <p:cNvSpPr txBox="1"/>
          <p:nvPr/>
        </p:nvSpPr>
        <p:spPr>
          <a:xfrm>
            <a:off x="3306039" y="4109806"/>
            <a:ext cx="1922321" cy="430887"/>
          </a:xfrm>
          <a:prstGeom prst="rect">
            <a:avLst/>
          </a:prstGeom>
          <a:noFill/>
        </p:spPr>
        <p:txBody>
          <a:bodyPr wrap="non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Bitcoins are a decentralized</a:t>
            </a:r>
            <a:br>
              <a:rPr lang="en-US" sz="1100">
                <a:latin typeface="Roboto" panose="02000000000000000000" pitchFamily="2" charset="0"/>
                <a:ea typeface="Roboto" panose="02000000000000000000" pitchFamily="2" charset="0"/>
                <a:cs typeface="Roboto" panose="02000000000000000000" pitchFamily="2" charset="0"/>
              </a:rPr>
            </a:br>
            <a:r>
              <a:rPr lang="en-US" sz="1100">
                <a:latin typeface="Roboto" panose="02000000000000000000" pitchFamily="2" charset="0"/>
                <a:ea typeface="Roboto" panose="02000000000000000000" pitchFamily="2" charset="0"/>
                <a:cs typeface="Roboto" panose="02000000000000000000" pitchFamily="2" charset="0"/>
              </a:rPr>
              <a:t>internet commodity.</a:t>
            </a:r>
          </a:p>
        </p:txBody>
      </p:sp>
      <p:sp>
        <p:nvSpPr>
          <p:cNvPr id="13" name="TextBox 12">
            <a:extLst>
              <a:ext uri="{FF2B5EF4-FFF2-40B4-BE49-F238E27FC236}">
                <a16:creationId xmlns:a16="http://schemas.microsoft.com/office/drawing/2014/main" id="{DA37B3B1-4EE9-F527-8BA0-321EF6AF5568}"/>
              </a:ext>
            </a:extLst>
          </p:cNvPr>
          <p:cNvSpPr txBox="1"/>
          <p:nvPr/>
        </p:nvSpPr>
        <p:spPr>
          <a:xfrm>
            <a:off x="3305286" y="4680352"/>
            <a:ext cx="2060179" cy="261610"/>
          </a:xfrm>
          <a:prstGeom prst="rect">
            <a:avLst/>
          </a:prstGeom>
          <a:noFill/>
        </p:spPr>
        <p:txBody>
          <a:bodyPr wrap="none" rtlCol="0">
            <a:spAutoFit/>
          </a:bodyPr>
          <a:lstStyle/>
          <a:p>
            <a:r>
              <a:rPr lang="en-US" sz="1100">
                <a:solidFill>
                  <a:srgbClr val="4765C6"/>
                </a:solidFill>
              </a:rPr>
              <a:t>Learn more about Bitcoin here.</a:t>
            </a:r>
          </a:p>
        </p:txBody>
      </p:sp>
      <p:sp>
        <p:nvSpPr>
          <p:cNvPr id="25" name="Rectangle 24">
            <a:extLst>
              <a:ext uri="{FF2B5EF4-FFF2-40B4-BE49-F238E27FC236}">
                <a16:creationId xmlns:a16="http://schemas.microsoft.com/office/drawing/2014/main" id="{F1227ECF-0AAA-A342-76CE-0A5561B26122}"/>
              </a:ext>
            </a:extLst>
          </p:cNvPr>
          <p:cNvSpPr/>
          <p:nvPr/>
        </p:nvSpPr>
        <p:spPr>
          <a:xfrm>
            <a:off x="5852503" y="4079702"/>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AE030D4-0B08-23AD-70A7-2F9747A3B2DB}"/>
              </a:ext>
            </a:extLst>
          </p:cNvPr>
          <p:cNvSpPr/>
          <p:nvPr/>
        </p:nvSpPr>
        <p:spPr>
          <a:xfrm>
            <a:off x="5867300" y="3759120"/>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F1DE84E-38A4-BFA4-6FEE-8BCE8D4BD208}"/>
              </a:ext>
            </a:extLst>
          </p:cNvPr>
          <p:cNvSpPr txBox="1"/>
          <p:nvPr/>
        </p:nvSpPr>
        <p:spPr>
          <a:xfrm>
            <a:off x="6256053" y="3673746"/>
            <a:ext cx="1280094" cy="338554"/>
          </a:xfrm>
          <a:prstGeom prst="rect">
            <a:avLst/>
          </a:prstGeom>
          <a:noFill/>
        </p:spPr>
        <p:txBody>
          <a:bodyPr wrap="none" rtlCol="0">
            <a:spAutoFit/>
          </a:bodyPr>
          <a:lstStyle/>
          <a:p>
            <a:r>
              <a:rPr lang="en-US" sz="1600">
                <a:solidFill>
                  <a:srgbClr val="4765C6"/>
                </a:solidFill>
              </a:rPr>
              <a:t>Buy Bitcoins</a:t>
            </a:r>
          </a:p>
        </p:txBody>
      </p:sp>
      <p:sp>
        <p:nvSpPr>
          <p:cNvPr id="15" name="TextBox 14">
            <a:extLst>
              <a:ext uri="{FF2B5EF4-FFF2-40B4-BE49-F238E27FC236}">
                <a16:creationId xmlns:a16="http://schemas.microsoft.com/office/drawing/2014/main" id="{B4F8FAED-E62A-28F8-B378-74BFFD4DD0A5}"/>
              </a:ext>
            </a:extLst>
          </p:cNvPr>
          <p:cNvSpPr txBox="1"/>
          <p:nvPr/>
        </p:nvSpPr>
        <p:spPr>
          <a:xfrm>
            <a:off x="5837610" y="4069623"/>
            <a:ext cx="2134641" cy="600164"/>
          </a:xfrm>
          <a:prstGeom prst="rect">
            <a:avLst/>
          </a:prstGeom>
          <a:noFill/>
        </p:spPr>
        <p:txBody>
          <a:bodyPr wrap="squar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Buy Bitcoins at market rates with your credit card or many other payment methods</a:t>
            </a:r>
          </a:p>
        </p:txBody>
      </p:sp>
      <p:sp>
        <p:nvSpPr>
          <p:cNvPr id="16" name="TextBox 15">
            <a:extLst>
              <a:ext uri="{FF2B5EF4-FFF2-40B4-BE49-F238E27FC236}">
                <a16:creationId xmlns:a16="http://schemas.microsoft.com/office/drawing/2014/main" id="{E7EFF987-6C33-168D-6658-03B4061F8D0B}"/>
              </a:ext>
            </a:extLst>
          </p:cNvPr>
          <p:cNvSpPr txBox="1"/>
          <p:nvPr/>
        </p:nvSpPr>
        <p:spPr>
          <a:xfrm>
            <a:off x="5837610" y="4811157"/>
            <a:ext cx="931665" cy="261610"/>
          </a:xfrm>
          <a:prstGeom prst="rect">
            <a:avLst/>
          </a:prstGeom>
          <a:noFill/>
        </p:spPr>
        <p:txBody>
          <a:bodyPr wrap="none" rtlCol="0">
            <a:spAutoFit/>
          </a:bodyPr>
          <a:lstStyle/>
          <a:p>
            <a:r>
              <a:rPr lang="en-US" sz="1100">
                <a:solidFill>
                  <a:srgbClr val="4765C6"/>
                </a:solidFill>
              </a:rPr>
              <a:t>Buy bitcoins</a:t>
            </a:r>
          </a:p>
        </p:txBody>
      </p:sp>
      <p:sp>
        <p:nvSpPr>
          <p:cNvPr id="20" name="Rectangle 19">
            <a:extLst>
              <a:ext uri="{FF2B5EF4-FFF2-40B4-BE49-F238E27FC236}">
                <a16:creationId xmlns:a16="http://schemas.microsoft.com/office/drawing/2014/main" id="{98137668-4A38-DE88-7392-E2E00B792412}"/>
              </a:ext>
            </a:extLst>
          </p:cNvPr>
          <p:cNvSpPr/>
          <p:nvPr/>
        </p:nvSpPr>
        <p:spPr>
          <a:xfrm>
            <a:off x="8408571" y="4069623"/>
            <a:ext cx="1980029" cy="1071337"/>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6E11CFB-55DA-F74C-C020-3A741D27AEFD}"/>
              </a:ext>
            </a:extLst>
          </p:cNvPr>
          <p:cNvSpPr/>
          <p:nvPr/>
        </p:nvSpPr>
        <p:spPr>
          <a:xfrm>
            <a:off x="8423368" y="3749041"/>
            <a:ext cx="2027272" cy="187964"/>
          </a:xfrm>
          <a:prstGeom prst="rect">
            <a:avLst/>
          </a:prstGeom>
          <a:solidFill>
            <a:srgbClr val="CBC2D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FC18192-22F7-6997-8563-25B0C46A24BD}"/>
              </a:ext>
            </a:extLst>
          </p:cNvPr>
          <p:cNvSpPr txBox="1"/>
          <p:nvPr/>
        </p:nvSpPr>
        <p:spPr>
          <a:xfrm>
            <a:off x="8798560" y="3667314"/>
            <a:ext cx="1276888" cy="338554"/>
          </a:xfrm>
          <a:prstGeom prst="rect">
            <a:avLst/>
          </a:prstGeom>
          <a:noFill/>
        </p:spPr>
        <p:txBody>
          <a:bodyPr wrap="none" rtlCol="0">
            <a:spAutoFit/>
          </a:bodyPr>
          <a:lstStyle/>
          <a:p>
            <a:r>
              <a:rPr lang="en-US" sz="1600">
                <a:solidFill>
                  <a:srgbClr val="4765C6"/>
                </a:solidFill>
              </a:rPr>
              <a:t>Sell Bitcoins</a:t>
            </a:r>
          </a:p>
        </p:txBody>
      </p:sp>
      <p:sp>
        <p:nvSpPr>
          <p:cNvPr id="18" name="TextBox 17">
            <a:extLst>
              <a:ext uri="{FF2B5EF4-FFF2-40B4-BE49-F238E27FC236}">
                <a16:creationId xmlns:a16="http://schemas.microsoft.com/office/drawing/2014/main" id="{DA5F509B-F903-3BD7-CA9F-DBEBBE2B7DE3}"/>
              </a:ext>
            </a:extLst>
          </p:cNvPr>
          <p:cNvSpPr txBox="1"/>
          <p:nvPr/>
        </p:nvSpPr>
        <p:spPr>
          <a:xfrm>
            <a:off x="8350479" y="4069623"/>
            <a:ext cx="1980029" cy="261610"/>
          </a:xfrm>
          <a:prstGeom prst="rect">
            <a:avLst/>
          </a:prstGeom>
          <a:noFill/>
        </p:spPr>
        <p:txBody>
          <a:bodyPr wrap="non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Sell Bitcoins at market rates.</a:t>
            </a:r>
          </a:p>
        </p:txBody>
      </p:sp>
      <p:sp>
        <p:nvSpPr>
          <p:cNvPr id="19" name="TextBox 18">
            <a:extLst>
              <a:ext uri="{FF2B5EF4-FFF2-40B4-BE49-F238E27FC236}">
                <a16:creationId xmlns:a16="http://schemas.microsoft.com/office/drawing/2014/main" id="{465E739D-05AC-B40E-113A-2B1563ED7940}"/>
              </a:ext>
            </a:extLst>
          </p:cNvPr>
          <p:cNvSpPr txBox="1"/>
          <p:nvPr/>
        </p:nvSpPr>
        <p:spPr>
          <a:xfrm>
            <a:off x="8353276" y="4408177"/>
            <a:ext cx="938077" cy="261610"/>
          </a:xfrm>
          <a:prstGeom prst="rect">
            <a:avLst/>
          </a:prstGeom>
          <a:noFill/>
        </p:spPr>
        <p:txBody>
          <a:bodyPr wrap="none" rtlCol="0">
            <a:spAutoFit/>
          </a:bodyPr>
          <a:lstStyle/>
          <a:p>
            <a:r>
              <a:rPr lang="en-US" sz="1100">
                <a:solidFill>
                  <a:srgbClr val="4765C6"/>
                </a:solidFill>
              </a:rPr>
              <a:t>Sell Bitcoins</a:t>
            </a:r>
          </a:p>
        </p:txBody>
      </p:sp>
      <p:sp>
        <p:nvSpPr>
          <p:cNvPr id="32" name="Rectangle 31">
            <a:extLst>
              <a:ext uri="{FF2B5EF4-FFF2-40B4-BE49-F238E27FC236}">
                <a16:creationId xmlns:a16="http://schemas.microsoft.com/office/drawing/2014/main" id="{F69AC973-CB6E-E8A2-F0BA-9CEA24A5E656}"/>
              </a:ext>
            </a:extLst>
          </p:cNvPr>
          <p:cNvSpPr/>
          <p:nvPr/>
        </p:nvSpPr>
        <p:spPr>
          <a:xfrm>
            <a:off x="10038080" y="1701800"/>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37079C4-15BC-B6B8-554E-F905910907F1}"/>
              </a:ext>
            </a:extLst>
          </p:cNvPr>
          <p:cNvSpPr/>
          <p:nvPr/>
        </p:nvSpPr>
        <p:spPr>
          <a:xfrm>
            <a:off x="10020784" y="1736231"/>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B03125-C704-9AF4-4B3E-86880F519305}"/>
              </a:ext>
            </a:extLst>
          </p:cNvPr>
          <p:cNvSpPr txBox="1"/>
          <p:nvPr/>
        </p:nvSpPr>
        <p:spPr>
          <a:xfrm>
            <a:off x="10180119" y="1773777"/>
            <a:ext cx="708848" cy="276999"/>
          </a:xfrm>
          <a:prstGeom prst="rect">
            <a:avLst/>
          </a:prstGeom>
          <a:noFill/>
        </p:spPr>
        <p:txBody>
          <a:bodyPr wrap="none" rtlCol="0">
            <a:spAutoFit/>
          </a:bodyPr>
          <a:lstStyle/>
          <a:p>
            <a:r>
              <a:rPr lang="en-US" sz="1200">
                <a:solidFill>
                  <a:srgbClr val="4765C6"/>
                </a:solidFill>
                <a:latin typeface="Roboto" panose="02000000000000000000" pitchFamily="2" charset="0"/>
                <a:ea typeface="Roboto" panose="02000000000000000000" pitchFamily="2" charset="0"/>
                <a:cs typeface="Roboto" panose="02000000000000000000" pitchFamily="2" charset="0"/>
              </a:rPr>
              <a:t>Sign Up</a:t>
            </a:r>
          </a:p>
        </p:txBody>
      </p:sp>
      <p:sp>
        <p:nvSpPr>
          <p:cNvPr id="34" name="Rectangle 33">
            <a:extLst>
              <a:ext uri="{FF2B5EF4-FFF2-40B4-BE49-F238E27FC236}">
                <a16:creationId xmlns:a16="http://schemas.microsoft.com/office/drawing/2014/main" id="{5812A100-B877-0249-6B9D-A016E149AA3B}"/>
              </a:ext>
            </a:extLst>
          </p:cNvPr>
          <p:cNvSpPr/>
          <p:nvPr/>
        </p:nvSpPr>
        <p:spPr>
          <a:xfrm>
            <a:off x="11031006" y="1741142"/>
            <a:ext cx="782320" cy="3556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B552EA48-26C8-B1F2-65F9-55F2681849E5}"/>
              </a:ext>
            </a:extLst>
          </p:cNvPr>
          <p:cNvSpPr txBox="1"/>
          <p:nvPr/>
        </p:nvSpPr>
        <p:spPr>
          <a:xfrm>
            <a:off x="11049229" y="1780486"/>
            <a:ext cx="564578" cy="276999"/>
          </a:xfrm>
          <a:prstGeom prst="rect">
            <a:avLst/>
          </a:prstGeom>
          <a:noFill/>
        </p:spPr>
        <p:txBody>
          <a:bodyPr wrap="none" rtlCol="0">
            <a:spAutoFit/>
          </a:bodyPr>
          <a:lstStyle/>
          <a:p>
            <a:r>
              <a:rPr lang="en-US" sz="1200">
                <a:solidFill>
                  <a:srgbClr val="4765C6"/>
                </a:solidFill>
                <a:latin typeface="Roboto" panose="02000000000000000000" pitchFamily="2" charset="0"/>
                <a:ea typeface="Roboto" panose="02000000000000000000" pitchFamily="2" charset="0"/>
                <a:cs typeface="Roboto" panose="02000000000000000000" pitchFamily="2" charset="0"/>
              </a:rPr>
              <a:t>Login</a:t>
            </a:r>
          </a:p>
        </p:txBody>
      </p:sp>
    </p:spTree>
    <p:extLst>
      <p:ext uri="{BB962C8B-B14F-4D97-AF65-F5344CB8AC3E}">
        <p14:creationId xmlns:p14="http://schemas.microsoft.com/office/powerpoint/2010/main" val="817725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975D3B-A001-10A3-09D9-34D0124ACDFB}"/>
            </a:ext>
          </a:extLst>
        </p:cNvPr>
        <p:cNvGrpSpPr/>
        <p:nvPr/>
      </p:nvGrpSpPr>
      <p:grpSpPr>
        <a:xfrm>
          <a:off x="0" y="0"/>
          <a:ext cx="0" cy="0"/>
          <a:chOff x="0" y="0"/>
          <a:chExt cx="0" cy="0"/>
        </a:xfrm>
      </p:grpSpPr>
      <p:pic>
        <p:nvPicPr>
          <p:cNvPr id="3" name="Picture 2" descr="A person sitting in front of a book shelf&#10;&#10;Description automatically generated">
            <a:extLst>
              <a:ext uri="{FF2B5EF4-FFF2-40B4-BE49-F238E27FC236}">
                <a16:creationId xmlns:a16="http://schemas.microsoft.com/office/drawing/2014/main" id="{B57D91E4-34C3-DD32-B99C-BC6C9EEE5D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955" y="643466"/>
            <a:ext cx="7428090" cy="5571067"/>
          </a:xfrm>
          <a:prstGeom prst="rect">
            <a:avLst/>
          </a:prstGeom>
        </p:spPr>
      </p:pic>
    </p:spTree>
    <p:extLst>
      <p:ext uri="{BB962C8B-B14F-4D97-AF65-F5344CB8AC3E}">
        <p14:creationId xmlns:p14="http://schemas.microsoft.com/office/powerpoint/2010/main" val="40294829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4902CD-AC48-BB0D-259A-FDD3E051EC38}"/>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E21A4B3-6F48-87B8-6B48-3380E341F5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956815"/>
            <a:ext cx="10905066" cy="2944368"/>
          </a:xfrm>
          <a:prstGeom prst="rect">
            <a:avLst/>
          </a:prstGeom>
        </p:spPr>
      </p:pic>
      <p:sp>
        <p:nvSpPr>
          <p:cNvPr id="9" name="Rectangle 8">
            <a:extLst>
              <a:ext uri="{FF2B5EF4-FFF2-40B4-BE49-F238E27FC236}">
                <a16:creationId xmlns:a16="http://schemas.microsoft.com/office/drawing/2014/main" id="{1433D8FB-FCF1-0AA1-582F-AB82D9063804}"/>
              </a:ext>
            </a:extLst>
          </p:cNvPr>
          <p:cNvSpPr/>
          <p:nvPr/>
        </p:nvSpPr>
        <p:spPr>
          <a:xfrm>
            <a:off x="2282612" y="2489200"/>
            <a:ext cx="9088120" cy="439434"/>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C12940F-F323-9378-53A1-A7FC59A6C934}"/>
              </a:ext>
            </a:extLst>
          </p:cNvPr>
          <p:cNvSpPr txBox="1"/>
          <p:nvPr/>
        </p:nvSpPr>
        <p:spPr>
          <a:xfrm>
            <a:off x="2426547" y="2489200"/>
            <a:ext cx="2084225" cy="307777"/>
          </a:xfrm>
          <a:prstGeom prst="rect">
            <a:avLst/>
          </a:prstGeom>
          <a:noFill/>
        </p:spPr>
        <p:txBody>
          <a:bodyPr wrap="non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It can be phased in, like:</a:t>
            </a:r>
          </a:p>
        </p:txBody>
      </p:sp>
      <p:sp>
        <p:nvSpPr>
          <p:cNvPr id="8" name="Rectangle 7">
            <a:extLst>
              <a:ext uri="{FF2B5EF4-FFF2-40B4-BE49-F238E27FC236}">
                <a16:creationId xmlns:a16="http://schemas.microsoft.com/office/drawing/2014/main" id="{3F32D096-3958-EEFC-6FC8-D9B184AE2FFE}"/>
              </a:ext>
            </a:extLst>
          </p:cNvPr>
          <p:cNvSpPr/>
          <p:nvPr/>
        </p:nvSpPr>
        <p:spPr>
          <a:xfrm>
            <a:off x="2296160" y="3495040"/>
            <a:ext cx="9088120" cy="1336040"/>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9308B1F-AB65-9C85-6C6F-9876E4A2FD36}"/>
              </a:ext>
            </a:extLst>
          </p:cNvPr>
          <p:cNvSpPr txBox="1"/>
          <p:nvPr/>
        </p:nvSpPr>
        <p:spPr>
          <a:xfrm>
            <a:off x="2426547" y="3618247"/>
            <a:ext cx="8800253" cy="523220"/>
          </a:xfrm>
          <a:prstGeom prst="rect">
            <a:avLst/>
          </a:prstGeom>
          <a:noFill/>
        </p:spPr>
        <p:txBody>
          <a:bodyPr wrap="squar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It can start being in versions way ahead, so by the time it reaches that block number and goes into effect, the older versions that don’t have it are already obsolete</a:t>
            </a:r>
          </a:p>
        </p:txBody>
      </p:sp>
      <p:sp>
        <p:nvSpPr>
          <p:cNvPr id="7" name="TextBox 6">
            <a:extLst>
              <a:ext uri="{FF2B5EF4-FFF2-40B4-BE49-F238E27FC236}">
                <a16:creationId xmlns:a16="http://schemas.microsoft.com/office/drawing/2014/main" id="{523B92A9-F504-5B24-F3D4-A9DA700CAC29}"/>
              </a:ext>
            </a:extLst>
          </p:cNvPr>
          <p:cNvSpPr txBox="1"/>
          <p:nvPr/>
        </p:nvSpPr>
        <p:spPr>
          <a:xfrm>
            <a:off x="2426546" y="4259715"/>
            <a:ext cx="8800253" cy="523220"/>
          </a:xfrm>
          <a:prstGeom prst="rect">
            <a:avLst/>
          </a:prstGeom>
          <a:noFill/>
        </p:spPr>
        <p:txBody>
          <a:bodyPr wrap="squar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When we’re near the cutoff block number, I can put an alter to old versions to make sure they know they have to upgrade.</a:t>
            </a:r>
          </a:p>
        </p:txBody>
      </p:sp>
      <p:sp>
        <p:nvSpPr>
          <p:cNvPr id="11" name="Rectangle 10">
            <a:extLst>
              <a:ext uri="{FF2B5EF4-FFF2-40B4-BE49-F238E27FC236}">
                <a16:creationId xmlns:a16="http://schemas.microsoft.com/office/drawing/2014/main" id="{9A322594-23BB-F35A-3DA8-18E33525D764}"/>
              </a:ext>
            </a:extLst>
          </p:cNvPr>
          <p:cNvSpPr/>
          <p:nvPr/>
        </p:nvSpPr>
        <p:spPr>
          <a:xfrm>
            <a:off x="752687" y="2013787"/>
            <a:ext cx="922182" cy="532385"/>
          </a:xfrm>
          <a:prstGeom prst="rect">
            <a:avLst/>
          </a:prstGeom>
          <a:solidFill>
            <a:srgbClr val="ECED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62737A7-769B-1903-A130-0803078DAB26}"/>
              </a:ext>
            </a:extLst>
          </p:cNvPr>
          <p:cNvSpPr txBox="1"/>
          <p:nvPr/>
        </p:nvSpPr>
        <p:spPr>
          <a:xfrm>
            <a:off x="643467" y="1956815"/>
            <a:ext cx="979755" cy="646331"/>
          </a:xfrm>
          <a:prstGeom prst="rect">
            <a:avLst/>
          </a:prstGeom>
          <a:noFill/>
        </p:spPr>
        <p:txBody>
          <a:bodyPr wrap="square" rtlCol="0">
            <a:spAutoFit/>
          </a:bodyPr>
          <a:lstStyle/>
          <a:p>
            <a:r>
              <a:rPr lang="en-US" sz="1200" b="1">
                <a:solidFill>
                  <a:srgbClr val="4765C6"/>
                </a:solidFill>
                <a:latin typeface="Roboto" panose="02000000000000000000" pitchFamily="2" charset="0"/>
                <a:ea typeface="Roboto" panose="02000000000000000000" pitchFamily="2" charset="0"/>
                <a:cs typeface="Roboto" panose="02000000000000000000" pitchFamily="2" charset="0"/>
              </a:rPr>
              <a:t>satoshi</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Founder</a:t>
            </a:r>
            <a:br>
              <a:rPr lang="en-US" sz="1200">
                <a:latin typeface="Roboto" panose="02000000000000000000" pitchFamily="2" charset="0"/>
                <a:ea typeface="Roboto" panose="02000000000000000000" pitchFamily="2" charset="0"/>
                <a:cs typeface="Roboto" panose="02000000000000000000" pitchFamily="2" charset="0"/>
              </a:rPr>
            </a:br>
            <a:r>
              <a:rPr lang="en-US" sz="1200">
                <a:latin typeface="Roboto" panose="02000000000000000000" pitchFamily="2" charset="0"/>
                <a:ea typeface="Roboto" panose="02000000000000000000" pitchFamily="2" charset="0"/>
                <a:cs typeface="Roboto" panose="02000000000000000000" pitchFamily="2" charset="0"/>
              </a:rPr>
              <a:t>Sr. Member</a:t>
            </a:r>
          </a:p>
        </p:txBody>
      </p:sp>
    </p:spTree>
    <p:extLst>
      <p:ext uri="{BB962C8B-B14F-4D97-AF65-F5344CB8AC3E}">
        <p14:creationId xmlns:p14="http://schemas.microsoft.com/office/powerpoint/2010/main" val="4916083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12370B-2C4D-BB98-4D45-279F53F05C9B}"/>
            </a:ext>
          </a:extLst>
        </p:cNvPr>
        <p:cNvGrpSpPr/>
        <p:nvPr/>
      </p:nvGrpSpPr>
      <p:grpSpPr>
        <a:xfrm>
          <a:off x="0" y="0"/>
          <a:ext cx="0" cy="0"/>
          <a:chOff x="0" y="0"/>
          <a:chExt cx="0" cy="0"/>
        </a:xfrm>
      </p:grpSpPr>
      <p:pic>
        <p:nvPicPr>
          <p:cNvPr id="3" name="Picture 2" descr="A graph showing the growth of the stock market&#10;&#10;Description automatically generated">
            <a:extLst>
              <a:ext uri="{FF2B5EF4-FFF2-40B4-BE49-F238E27FC236}">
                <a16:creationId xmlns:a16="http://schemas.microsoft.com/office/drawing/2014/main" id="{BDCB15E0-6356-763E-BAC5-A442C7736D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1561508"/>
            <a:ext cx="10905066" cy="3734983"/>
          </a:xfrm>
          <a:prstGeom prst="rect">
            <a:avLst/>
          </a:prstGeom>
        </p:spPr>
      </p:pic>
    </p:spTree>
    <p:extLst>
      <p:ext uri="{BB962C8B-B14F-4D97-AF65-F5344CB8AC3E}">
        <p14:creationId xmlns:p14="http://schemas.microsoft.com/office/powerpoint/2010/main" val="32666049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AB95B-C5BF-93D1-1770-B3DCA4FE23ED}"/>
            </a:ext>
          </a:extLst>
        </p:cNvPr>
        <p:cNvGrpSpPr/>
        <p:nvPr/>
      </p:nvGrpSpPr>
      <p:grpSpPr>
        <a:xfrm>
          <a:off x="0" y="0"/>
          <a:ext cx="0" cy="0"/>
          <a:chOff x="0" y="0"/>
          <a:chExt cx="0" cy="0"/>
        </a:xfrm>
      </p:grpSpPr>
      <p:pic>
        <p:nvPicPr>
          <p:cNvPr id="3" name="Picture 2" descr="A screen shot of a graph&#10;&#10;Description automatically generated">
            <a:extLst>
              <a:ext uri="{FF2B5EF4-FFF2-40B4-BE49-F238E27FC236}">
                <a16:creationId xmlns:a16="http://schemas.microsoft.com/office/drawing/2014/main" id="{159A744C-0B8C-4494-F933-7F6510AE0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781"/>
            <a:ext cx="12192000" cy="6796438"/>
          </a:xfrm>
          <a:prstGeom prst="rect">
            <a:avLst/>
          </a:prstGeom>
        </p:spPr>
      </p:pic>
      <p:sp>
        <p:nvSpPr>
          <p:cNvPr id="5" name="Rectangle 4">
            <a:extLst>
              <a:ext uri="{FF2B5EF4-FFF2-40B4-BE49-F238E27FC236}">
                <a16:creationId xmlns:a16="http://schemas.microsoft.com/office/drawing/2014/main" id="{C82B2778-2F4B-0511-2402-858EE223295E}"/>
              </a:ext>
            </a:extLst>
          </p:cNvPr>
          <p:cNvSpPr/>
          <p:nvPr/>
        </p:nvSpPr>
        <p:spPr>
          <a:xfrm>
            <a:off x="40640" y="2844800"/>
            <a:ext cx="304800" cy="93472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2E3C4E-A32A-FC41-2BA8-3D047061E6C0}"/>
              </a:ext>
            </a:extLst>
          </p:cNvPr>
          <p:cNvSpPr txBox="1"/>
          <p:nvPr/>
        </p:nvSpPr>
        <p:spPr>
          <a:xfrm rot="16200000">
            <a:off x="-313450" y="3226247"/>
            <a:ext cx="903902" cy="276999"/>
          </a:xfrm>
          <a:prstGeom prst="rect">
            <a:avLst/>
          </a:prstGeom>
          <a:noFill/>
        </p:spPr>
        <p:txBody>
          <a:bodyPr wrap="none" rtlCol="0">
            <a:spAutoFit/>
          </a:bodyPr>
          <a:lstStyle/>
          <a:p>
            <a:r>
              <a:rPr lang="en-US" sz="1200" i="1">
                <a:latin typeface="Roboto" panose="02000000000000000000" pitchFamily="2" charset="0"/>
                <a:ea typeface="Roboto" panose="02000000000000000000" pitchFamily="2" charset="0"/>
                <a:cs typeface="Roboto" panose="02000000000000000000" pitchFamily="2" charset="0"/>
              </a:rPr>
              <a:t>ExtraNonce</a:t>
            </a:r>
          </a:p>
        </p:txBody>
      </p:sp>
      <p:sp>
        <p:nvSpPr>
          <p:cNvPr id="7" name="Rectangle 6">
            <a:extLst>
              <a:ext uri="{FF2B5EF4-FFF2-40B4-BE49-F238E27FC236}">
                <a16:creationId xmlns:a16="http://schemas.microsoft.com/office/drawing/2014/main" id="{594FB491-A29F-DDD3-1074-68FD1F190A97}"/>
              </a:ext>
            </a:extLst>
          </p:cNvPr>
          <p:cNvSpPr/>
          <p:nvPr/>
        </p:nvSpPr>
        <p:spPr>
          <a:xfrm>
            <a:off x="5867400" y="6614160"/>
            <a:ext cx="772160" cy="21305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20D6E9-7471-5CA2-432E-A6899908F4B6}"/>
              </a:ext>
            </a:extLst>
          </p:cNvPr>
          <p:cNvSpPr txBox="1"/>
          <p:nvPr/>
        </p:nvSpPr>
        <p:spPr>
          <a:xfrm>
            <a:off x="6021310" y="6581001"/>
            <a:ext cx="484363" cy="276999"/>
          </a:xfrm>
          <a:prstGeom prst="rect">
            <a:avLst/>
          </a:prstGeom>
          <a:noFill/>
        </p:spPr>
        <p:txBody>
          <a:bodyPr wrap="none" rtlCol="0">
            <a:spAutoFit/>
          </a:bodyPr>
          <a:lstStyle/>
          <a:p>
            <a:r>
              <a:rPr lang="en-US" sz="1200" i="1">
                <a:latin typeface="Roboto" panose="02000000000000000000" pitchFamily="2" charset="0"/>
                <a:ea typeface="Roboto" panose="02000000000000000000" pitchFamily="2" charset="0"/>
                <a:cs typeface="Roboto" panose="02000000000000000000" pitchFamily="2" charset="0"/>
              </a:rPr>
              <a:t>Date</a:t>
            </a:r>
          </a:p>
        </p:txBody>
      </p:sp>
    </p:spTree>
    <p:extLst>
      <p:ext uri="{BB962C8B-B14F-4D97-AF65-F5344CB8AC3E}">
        <p14:creationId xmlns:p14="http://schemas.microsoft.com/office/powerpoint/2010/main" val="4275616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EE01A-DE6E-BE25-F0F1-A96DB4105324}"/>
            </a:ext>
          </a:extLst>
        </p:cNvPr>
        <p:cNvGrpSpPr/>
        <p:nvPr/>
      </p:nvGrpSpPr>
      <p:grpSpPr>
        <a:xfrm>
          <a:off x="0" y="0"/>
          <a:ext cx="0" cy="0"/>
          <a:chOff x="0" y="0"/>
          <a:chExt cx="0" cy="0"/>
        </a:xfrm>
      </p:grpSpPr>
      <p:pic>
        <p:nvPicPr>
          <p:cNvPr id="3" name="Picture 2" descr="A group of envelopes with white text&#10;&#10;Description automatically generated">
            <a:extLst>
              <a:ext uri="{FF2B5EF4-FFF2-40B4-BE49-F238E27FC236}">
                <a16:creationId xmlns:a16="http://schemas.microsoft.com/office/drawing/2014/main" id="{2A84CE97-83C4-5380-26A8-E7EA6AA087D6}"/>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163859" y="643466"/>
            <a:ext cx="5864281" cy="5571067"/>
          </a:xfrm>
          <a:prstGeom prst="rect">
            <a:avLst/>
          </a:prstGeom>
        </p:spPr>
      </p:pic>
      <p:sp>
        <p:nvSpPr>
          <p:cNvPr id="11" name="Rectangle 10">
            <a:extLst>
              <a:ext uri="{FF2B5EF4-FFF2-40B4-BE49-F238E27FC236}">
                <a16:creationId xmlns:a16="http://schemas.microsoft.com/office/drawing/2014/main" id="{3F65A575-67BE-77F9-CAB7-1E04BA0F3526}"/>
              </a:ext>
            </a:extLst>
          </p:cNvPr>
          <p:cNvSpPr/>
          <p:nvPr/>
        </p:nvSpPr>
        <p:spPr>
          <a:xfrm>
            <a:off x="5992238" y="1105381"/>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20E5E6-6371-7C7F-FA28-2B69D54CC63F}"/>
              </a:ext>
            </a:extLst>
          </p:cNvPr>
          <p:cNvSpPr/>
          <p:nvPr/>
        </p:nvSpPr>
        <p:spPr>
          <a:xfrm>
            <a:off x="6553423" y="2990885"/>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7FFEC6E-9C35-4AAB-429F-DE243F116129}"/>
              </a:ext>
            </a:extLst>
          </p:cNvPr>
          <p:cNvSpPr/>
          <p:nvPr/>
        </p:nvSpPr>
        <p:spPr>
          <a:xfrm>
            <a:off x="5544766" y="5748740"/>
            <a:ext cx="1583663" cy="541416"/>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BC027B0-EB3D-6622-D475-6A87A31BF041}"/>
              </a:ext>
            </a:extLst>
          </p:cNvPr>
          <p:cNvSpPr txBox="1"/>
          <p:nvPr/>
        </p:nvSpPr>
        <p:spPr>
          <a:xfrm>
            <a:off x="4705161" y="5747714"/>
            <a:ext cx="3258981" cy="553998"/>
          </a:xfrm>
          <a:prstGeom prst="rect">
            <a:avLst/>
          </a:prstGeom>
          <a:noFill/>
        </p:spPr>
        <p:txBody>
          <a:bodyPr wrap="square" lIns="91440" tIns="45720" rIns="91440" bIns="45720" rtlCol="0" anchor="t">
            <a:spAutoFit/>
          </a:bodyPr>
          <a:lstStyle/>
          <a:p>
            <a:pPr algn="ctr"/>
            <a:r>
              <a:rPr lang="en-US" sz="1500">
                <a:latin typeface="Roboto"/>
                <a:ea typeface="Roboto"/>
                <a:cs typeface="Roboto"/>
              </a:rPr>
              <a:t>record of </a:t>
            </a:r>
          </a:p>
          <a:p>
            <a:pPr algn="ctr"/>
            <a:r>
              <a:rPr lang="en-US" sz="1500">
                <a:latin typeface="Roboto"/>
                <a:ea typeface="Roboto"/>
                <a:cs typeface="Roboto"/>
              </a:rPr>
              <a:t>Spent banknotes</a:t>
            </a:r>
          </a:p>
        </p:txBody>
      </p:sp>
      <p:sp>
        <p:nvSpPr>
          <p:cNvPr id="6" name="TextBox 5">
            <a:extLst>
              <a:ext uri="{FF2B5EF4-FFF2-40B4-BE49-F238E27FC236}">
                <a16:creationId xmlns:a16="http://schemas.microsoft.com/office/drawing/2014/main" id="{DE5FA6F5-6DF4-626A-51DB-A65DAC54D033}"/>
              </a:ext>
            </a:extLst>
          </p:cNvPr>
          <p:cNvSpPr txBox="1"/>
          <p:nvPr/>
        </p:nvSpPr>
        <p:spPr>
          <a:xfrm>
            <a:off x="6808677" y="2989758"/>
            <a:ext cx="1428523" cy="353943"/>
          </a:xfrm>
          <a:prstGeom prst="rect">
            <a:avLst/>
          </a:prstGeom>
          <a:noFill/>
        </p:spPr>
        <p:txBody>
          <a:bodyPr wrap="square" lIns="91440" tIns="45720" rIns="91440" bIns="45720" rtlCol="0" anchor="t">
            <a:spAutoFit/>
          </a:bodyPr>
          <a:lstStyle/>
          <a:p>
            <a:r>
              <a:rPr lang="en-US" sz="1700">
                <a:latin typeface="Roboto"/>
                <a:ea typeface="Roboto"/>
                <a:cs typeface="Roboto"/>
              </a:rPr>
              <a:t>send</a:t>
            </a:r>
          </a:p>
        </p:txBody>
      </p:sp>
      <p:sp>
        <p:nvSpPr>
          <p:cNvPr id="13" name="Rectangle 12">
            <a:extLst>
              <a:ext uri="{FF2B5EF4-FFF2-40B4-BE49-F238E27FC236}">
                <a16:creationId xmlns:a16="http://schemas.microsoft.com/office/drawing/2014/main" id="{6A1E1F98-EB9B-31F4-8E65-3CFA23E0FCE3}"/>
              </a:ext>
            </a:extLst>
          </p:cNvPr>
          <p:cNvSpPr/>
          <p:nvPr/>
        </p:nvSpPr>
        <p:spPr>
          <a:xfrm>
            <a:off x="8374055" y="3023839"/>
            <a:ext cx="898836" cy="36933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AF6F12E-CA85-DE1B-D225-E75500693AD8}"/>
              </a:ext>
            </a:extLst>
          </p:cNvPr>
          <p:cNvSpPr txBox="1"/>
          <p:nvPr/>
        </p:nvSpPr>
        <p:spPr>
          <a:xfrm>
            <a:off x="8363553" y="2986027"/>
            <a:ext cx="1622573" cy="353943"/>
          </a:xfrm>
          <a:prstGeom prst="rect">
            <a:avLst/>
          </a:prstGeom>
          <a:noFill/>
        </p:spPr>
        <p:txBody>
          <a:bodyPr wrap="square" lIns="91440" tIns="45720" rIns="91440" bIns="45720" anchor="t">
            <a:spAutoFit/>
          </a:bodyPr>
          <a:lstStyle/>
          <a:p>
            <a:r>
              <a:rPr lang="en-US" sz="1700">
                <a:latin typeface="Roboto"/>
                <a:ea typeface="Roboto"/>
                <a:cs typeface="Roboto"/>
              </a:rPr>
              <a:t>credits</a:t>
            </a:r>
          </a:p>
        </p:txBody>
      </p:sp>
      <p:sp>
        <p:nvSpPr>
          <p:cNvPr id="10" name="TextBox 9">
            <a:extLst>
              <a:ext uri="{FF2B5EF4-FFF2-40B4-BE49-F238E27FC236}">
                <a16:creationId xmlns:a16="http://schemas.microsoft.com/office/drawing/2014/main" id="{117CE607-FE0E-8960-D76D-FFBD8474222C}"/>
              </a:ext>
            </a:extLst>
          </p:cNvPr>
          <p:cNvSpPr txBox="1"/>
          <p:nvPr/>
        </p:nvSpPr>
        <p:spPr>
          <a:xfrm>
            <a:off x="6045199" y="1125219"/>
            <a:ext cx="1276124" cy="353943"/>
          </a:xfrm>
          <a:prstGeom prst="rect">
            <a:avLst/>
          </a:prstGeom>
          <a:noFill/>
        </p:spPr>
        <p:txBody>
          <a:bodyPr wrap="square" lIns="91440" tIns="45720" rIns="91440" bIns="45720" rtlCol="0" anchor="t">
            <a:spAutoFit/>
          </a:bodyPr>
          <a:lstStyle/>
          <a:p>
            <a:r>
              <a:rPr lang="en-US" sz="1700">
                <a:latin typeface="Roboto"/>
                <a:ea typeface="Roboto"/>
                <a:cs typeface="Roboto"/>
              </a:rPr>
              <a:t>send</a:t>
            </a:r>
          </a:p>
        </p:txBody>
      </p:sp>
      <p:sp>
        <p:nvSpPr>
          <p:cNvPr id="17" name="Rectangle 16">
            <a:extLst>
              <a:ext uri="{FF2B5EF4-FFF2-40B4-BE49-F238E27FC236}">
                <a16:creationId xmlns:a16="http://schemas.microsoft.com/office/drawing/2014/main" id="{67DEA810-9157-D683-3124-BDDF3141CED0}"/>
              </a:ext>
            </a:extLst>
          </p:cNvPr>
          <p:cNvSpPr>
            <a:spLocks noGrp="1" noRot="1" noMove="1" noResize="1" noEditPoints="1" noAdjustHandles="1" noChangeArrowheads="1" noChangeShapeType="1"/>
          </p:cNvSpPr>
          <p:nvPr/>
        </p:nvSpPr>
        <p:spPr>
          <a:xfrm>
            <a:off x="2254293" y="5386137"/>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F682AA3-F66D-000E-03E4-9B562F58BCAF}"/>
              </a:ext>
            </a:extLst>
          </p:cNvPr>
          <p:cNvSpPr txBox="1"/>
          <p:nvPr/>
        </p:nvSpPr>
        <p:spPr>
          <a:xfrm>
            <a:off x="3978441" y="5386137"/>
            <a:ext cx="1824252" cy="461665"/>
          </a:xfrm>
          <a:prstGeom prst="rect">
            <a:avLst/>
          </a:prstGeom>
          <a:noFill/>
        </p:spPr>
        <p:txBody>
          <a:bodyPr wrap="square" lIns="91440" tIns="45720" rIns="91440" bIns="45720" rtlCol="0" anchor="t">
            <a:spAutoFit/>
          </a:bodyPr>
          <a:lstStyle/>
          <a:p>
            <a:r>
              <a:rPr lang="en-US" sz="2300" b="1">
                <a:latin typeface="Roboto"/>
                <a:ea typeface="Roboto"/>
                <a:cs typeface="Roboto"/>
              </a:rPr>
              <a:t>Bank 1</a:t>
            </a:r>
          </a:p>
        </p:txBody>
      </p:sp>
      <p:sp>
        <p:nvSpPr>
          <p:cNvPr id="16" name="Rectangle 15">
            <a:extLst>
              <a:ext uri="{FF2B5EF4-FFF2-40B4-BE49-F238E27FC236}">
                <a16:creationId xmlns:a16="http://schemas.microsoft.com/office/drawing/2014/main" id="{3C70DB02-0C68-07C6-A713-91007B937E4C}"/>
              </a:ext>
            </a:extLst>
          </p:cNvPr>
          <p:cNvSpPr>
            <a:spLocks noGrp="1" noRot="1" noMove="1" noResize="1" noEditPoints="1" noAdjustHandles="1" noChangeArrowheads="1" noChangeShapeType="1"/>
          </p:cNvSpPr>
          <p:nvPr/>
        </p:nvSpPr>
        <p:spPr>
          <a:xfrm>
            <a:off x="7128429" y="5249779"/>
            <a:ext cx="3166592" cy="1143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3D6BC67-B1FA-739B-BBA0-5498BF906C84}"/>
              </a:ext>
            </a:extLst>
          </p:cNvPr>
          <p:cNvSpPr txBox="1"/>
          <p:nvPr/>
        </p:nvSpPr>
        <p:spPr>
          <a:xfrm>
            <a:off x="7292919" y="5386137"/>
            <a:ext cx="1959719" cy="461665"/>
          </a:xfrm>
          <a:prstGeom prst="rect">
            <a:avLst/>
          </a:prstGeom>
          <a:noFill/>
        </p:spPr>
        <p:txBody>
          <a:bodyPr wrap="square" lIns="91440" tIns="45720" rIns="91440" bIns="45720" rtlCol="0" anchor="t">
            <a:spAutoFit/>
          </a:bodyPr>
          <a:lstStyle/>
          <a:p>
            <a:r>
              <a:rPr lang="en-US" sz="2300" b="1">
                <a:latin typeface="Roboto"/>
                <a:ea typeface="Roboto"/>
                <a:cs typeface="Roboto"/>
              </a:rPr>
              <a:t>Bank 2</a:t>
            </a:r>
          </a:p>
        </p:txBody>
      </p:sp>
    </p:spTree>
    <p:extLst>
      <p:ext uri="{BB962C8B-B14F-4D97-AF65-F5344CB8AC3E}">
        <p14:creationId xmlns:p14="http://schemas.microsoft.com/office/powerpoint/2010/main" val="18643804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277C76-A289-74A2-A8E2-8AA8B5E8C3F9}"/>
            </a:ext>
          </a:extLst>
        </p:cNvPr>
        <p:cNvGrpSpPr/>
        <p:nvPr/>
      </p:nvGrpSpPr>
      <p:grpSpPr>
        <a:xfrm>
          <a:off x="0" y="0"/>
          <a:ext cx="0" cy="0"/>
          <a:chOff x="0" y="0"/>
          <a:chExt cx="0" cy="0"/>
        </a:xfrm>
      </p:grpSpPr>
      <p:pic>
        <p:nvPicPr>
          <p:cNvPr id="3" name="Picture 2" descr="A person holding a microphone&#10;&#10;Description automatically generated">
            <a:extLst>
              <a:ext uri="{FF2B5EF4-FFF2-40B4-BE49-F238E27FC236}">
                <a16:creationId xmlns:a16="http://schemas.microsoft.com/office/drawing/2014/main" id="{F6434C00-A679-8AEB-F59A-1E35355D3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9656" y="643466"/>
            <a:ext cx="5912688" cy="5571067"/>
          </a:xfrm>
          <a:prstGeom prst="rect">
            <a:avLst/>
          </a:prstGeom>
        </p:spPr>
      </p:pic>
    </p:spTree>
    <p:extLst>
      <p:ext uri="{BB962C8B-B14F-4D97-AF65-F5344CB8AC3E}">
        <p14:creationId xmlns:p14="http://schemas.microsoft.com/office/powerpoint/2010/main" val="275287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614F1-F816-6572-E1B2-6815A279C524}"/>
            </a:ext>
          </a:extLst>
        </p:cNvPr>
        <p:cNvGrpSpPr/>
        <p:nvPr/>
      </p:nvGrpSpPr>
      <p:grpSpPr>
        <a:xfrm>
          <a:off x="0" y="0"/>
          <a:ext cx="0" cy="0"/>
          <a:chOff x="0" y="0"/>
          <a:chExt cx="0" cy="0"/>
        </a:xfrm>
      </p:grpSpPr>
      <p:pic>
        <p:nvPicPr>
          <p:cNvPr id="3" name="Picture 2" descr="A blue and white logo&#10;&#10;Description automatically generated">
            <a:extLst>
              <a:ext uri="{FF2B5EF4-FFF2-40B4-BE49-F238E27FC236}">
                <a16:creationId xmlns:a16="http://schemas.microsoft.com/office/drawing/2014/main" id="{4CE04F6C-4033-614A-6032-BE2D2B8D94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341" y="2478571"/>
            <a:ext cx="7201318" cy="1900858"/>
          </a:xfrm>
          <a:prstGeom prst="rect">
            <a:avLst/>
          </a:prstGeom>
        </p:spPr>
      </p:pic>
    </p:spTree>
    <p:extLst>
      <p:ext uri="{BB962C8B-B14F-4D97-AF65-F5344CB8AC3E}">
        <p14:creationId xmlns:p14="http://schemas.microsoft.com/office/powerpoint/2010/main" val="3573862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D55773-6163-5F88-93A0-A30A17033549}"/>
            </a:ext>
          </a:extLst>
        </p:cNvPr>
        <p:cNvGrpSpPr/>
        <p:nvPr/>
      </p:nvGrpSpPr>
      <p:grpSpPr>
        <a:xfrm>
          <a:off x="0" y="0"/>
          <a:ext cx="0" cy="0"/>
          <a:chOff x="0" y="0"/>
          <a:chExt cx="0" cy="0"/>
        </a:xfrm>
      </p:grpSpPr>
      <p:pic>
        <p:nvPicPr>
          <p:cNvPr id="3" name="Picture 2" descr="A screenshot of a computer">
            <a:extLst>
              <a:ext uri="{FF2B5EF4-FFF2-40B4-BE49-F238E27FC236}">
                <a16:creationId xmlns:a16="http://schemas.microsoft.com/office/drawing/2014/main" id="{5E624321-22C7-F16C-7240-DD20E137A2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2147654"/>
            <a:ext cx="10905066" cy="2562690"/>
          </a:xfrm>
          <a:prstGeom prst="rect">
            <a:avLst/>
          </a:prstGeom>
        </p:spPr>
      </p:pic>
      <p:sp>
        <p:nvSpPr>
          <p:cNvPr id="5" name="Rectangle 4">
            <a:extLst>
              <a:ext uri="{FF2B5EF4-FFF2-40B4-BE49-F238E27FC236}">
                <a16:creationId xmlns:a16="http://schemas.microsoft.com/office/drawing/2014/main" id="{C4DE92DB-5F3A-03BF-02EE-10597F2F7521}"/>
              </a:ext>
            </a:extLst>
          </p:cNvPr>
          <p:cNvSpPr/>
          <p:nvPr/>
        </p:nvSpPr>
        <p:spPr>
          <a:xfrm>
            <a:off x="2793063" y="2931428"/>
            <a:ext cx="8780782" cy="194029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8245A8D-9A7C-2109-B1C2-CD90F45BDED7}"/>
              </a:ext>
            </a:extLst>
          </p:cNvPr>
          <p:cNvSpPr txBox="1"/>
          <p:nvPr/>
        </p:nvSpPr>
        <p:spPr>
          <a:xfrm>
            <a:off x="2792307" y="2997200"/>
            <a:ext cx="8836073" cy="1631216"/>
          </a:xfrm>
          <a:prstGeom prst="rect">
            <a:avLst/>
          </a:prstGeom>
          <a:noFill/>
        </p:spPr>
        <p:txBody>
          <a:bodyPr wrap="none" rtlCol="0">
            <a:spAutoFit/>
          </a:bodyPr>
          <a:lstStyle/>
          <a:p>
            <a:r>
              <a:rPr lang="fr-FR" sz="2000">
                <a:latin typeface="Roboto" panose="02000000000000000000" pitchFamily="2" charset="0"/>
                <a:ea typeface="Roboto" panose="02000000000000000000" pitchFamily="2" charset="0"/>
                <a:cs typeface="Roboto" panose="02000000000000000000" pitchFamily="2" charset="0"/>
              </a:rPr>
              <a:t>Bitcoin est une monnaie électronique conçue en 2009 par un certain Satoshi</a:t>
            </a:r>
          </a:p>
          <a:p>
            <a:r>
              <a:rPr lang="fr-FR" sz="2000">
                <a:latin typeface="Roboto" panose="02000000000000000000" pitchFamily="2" charset="0"/>
                <a:ea typeface="Roboto" panose="02000000000000000000" pitchFamily="2" charset="0"/>
                <a:cs typeface="Roboto" panose="02000000000000000000" pitchFamily="2" charset="0"/>
              </a:rPr>
              <a:t>Nakamoto. Cette monnaie se distingue des autres monnaies électroniques</a:t>
            </a:r>
          </a:p>
          <a:p>
            <a:r>
              <a:rPr lang="fr-FR" sz="2000">
                <a:latin typeface="Roboto" panose="02000000000000000000" pitchFamily="2" charset="0"/>
                <a:ea typeface="Roboto" panose="02000000000000000000" pitchFamily="2" charset="0"/>
                <a:cs typeface="Roboto" panose="02000000000000000000" pitchFamily="2" charset="0"/>
              </a:rPr>
              <a:t>par son caractère entièrement décentralisé en peer-to-peer et son utilisation</a:t>
            </a:r>
          </a:p>
          <a:p>
            <a:r>
              <a:rPr lang="fr-FR" sz="2000">
                <a:latin typeface="Roboto" panose="02000000000000000000" pitchFamily="2" charset="0"/>
                <a:ea typeface="Roboto" panose="02000000000000000000" pitchFamily="2" charset="0"/>
                <a:cs typeface="Roboto" panose="02000000000000000000" pitchFamily="2" charset="0"/>
              </a:rPr>
              <a:t>astucieuse de concepts cryptographiques de base. Elle s’appuie sur un</a:t>
            </a:r>
          </a:p>
          <a:p>
            <a:r>
              <a:rPr lang="fr-FR" sz="2000">
                <a:latin typeface="Roboto" panose="02000000000000000000" pitchFamily="2" charset="0"/>
                <a:ea typeface="Roboto" panose="02000000000000000000" pitchFamily="2" charset="0"/>
                <a:cs typeface="Roboto" panose="02000000000000000000" pitchFamily="2" charset="0"/>
              </a:rPr>
              <a:t>logiciel écrit en C++ et publié sous licence libre MIT.</a:t>
            </a:r>
          </a:p>
        </p:txBody>
      </p:sp>
      <p:sp>
        <p:nvSpPr>
          <p:cNvPr id="8" name="Rectangle 7">
            <a:extLst>
              <a:ext uri="{FF2B5EF4-FFF2-40B4-BE49-F238E27FC236}">
                <a16:creationId xmlns:a16="http://schemas.microsoft.com/office/drawing/2014/main" id="{F492F284-A58D-70EB-4162-8E7869695A7D}"/>
              </a:ext>
            </a:extLst>
          </p:cNvPr>
          <p:cNvSpPr/>
          <p:nvPr/>
        </p:nvSpPr>
        <p:spPr>
          <a:xfrm>
            <a:off x="643467" y="2280920"/>
            <a:ext cx="10905066" cy="554904"/>
          </a:xfrm>
          <a:prstGeom prst="rect">
            <a:avLst/>
          </a:prstGeom>
          <a:solidFill>
            <a:srgbClr val="F2EDE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528D73B-112D-8CF9-5238-3F9516B1ED32}"/>
              </a:ext>
            </a:extLst>
          </p:cNvPr>
          <p:cNvSpPr txBox="1"/>
          <p:nvPr/>
        </p:nvSpPr>
        <p:spPr>
          <a:xfrm>
            <a:off x="732953" y="2202145"/>
            <a:ext cx="5787162" cy="461665"/>
          </a:xfrm>
          <a:prstGeom prst="rect">
            <a:avLst/>
          </a:prstGeom>
          <a:noFill/>
        </p:spPr>
        <p:txBody>
          <a:bodyPr wrap="none" rtlCol="0">
            <a:spAutoFit/>
          </a:bodyPr>
          <a:lstStyle/>
          <a:p>
            <a:r>
              <a:rPr lang="en-US" sz="2400" b="1">
                <a:solidFill>
                  <a:srgbClr val="1C20E0"/>
                </a:solidFill>
                <a:latin typeface="Roboto" panose="02000000000000000000" pitchFamily="2" charset="0"/>
                <a:ea typeface="Roboto" panose="02000000000000000000" pitchFamily="2" charset="0"/>
                <a:cs typeface="Roboto" panose="02000000000000000000" pitchFamily="2" charset="0"/>
              </a:rPr>
              <a:t>Articles</a:t>
            </a:r>
            <a:r>
              <a:rPr lang="en-US" sz="2400" b="1">
                <a:latin typeface="Roboto" panose="02000000000000000000" pitchFamily="2" charset="0"/>
                <a:ea typeface="Roboto" panose="02000000000000000000" pitchFamily="2" charset="0"/>
                <a:cs typeface="Roboto" panose="02000000000000000000" pitchFamily="2" charset="0"/>
              </a:rPr>
              <a:t> </a:t>
            </a:r>
            <a:r>
              <a:rPr lang="en-US" sz="2400" b="1">
                <a:solidFill>
                  <a:srgbClr val="664C34"/>
                </a:solidFill>
                <a:latin typeface="Roboto" panose="02000000000000000000" pitchFamily="2" charset="0"/>
                <a:ea typeface="Roboto" panose="02000000000000000000" pitchFamily="2" charset="0"/>
                <a:cs typeface="Roboto" panose="02000000000000000000" pitchFamily="2" charset="0"/>
              </a:rPr>
              <a:t>: Connaissez-vous les bitcoins ?</a:t>
            </a:r>
          </a:p>
        </p:txBody>
      </p:sp>
      <p:sp>
        <p:nvSpPr>
          <p:cNvPr id="7" name="TextBox 6">
            <a:extLst>
              <a:ext uri="{FF2B5EF4-FFF2-40B4-BE49-F238E27FC236}">
                <a16:creationId xmlns:a16="http://schemas.microsoft.com/office/drawing/2014/main" id="{78074C20-FD9F-95E1-5EE7-6C49E50FC1BE}"/>
              </a:ext>
            </a:extLst>
          </p:cNvPr>
          <p:cNvSpPr txBox="1"/>
          <p:nvPr/>
        </p:nvSpPr>
        <p:spPr>
          <a:xfrm>
            <a:off x="732953" y="2509892"/>
            <a:ext cx="5249770" cy="369332"/>
          </a:xfrm>
          <a:prstGeom prst="rect">
            <a:avLst/>
          </a:prstGeom>
          <a:noFill/>
        </p:spPr>
        <p:txBody>
          <a:bodyPr wrap="none" rtlCol="0">
            <a:spAutoFit/>
          </a:bodyPr>
          <a:lstStyle/>
          <a:p>
            <a:r>
              <a:rPr lang="en-US" i="1">
                <a:latin typeface="Roboto" panose="02000000000000000000" pitchFamily="2" charset="0"/>
                <a:ea typeface="Roboto" panose="02000000000000000000" pitchFamily="2" charset="0"/>
                <a:cs typeface="Roboto" panose="02000000000000000000" pitchFamily="2" charset="0"/>
              </a:rPr>
              <a:t>Post</a:t>
            </a:r>
            <a:r>
              <a:rPr lang="fr-FR" i="1">
                <a:latin typeface="Roboto" panose="02000000000000000000" pitchFamily="2" charset="0"/>
                <a:ea typeface="Roboto" panose="02000000000000000000" pitchFamily="2" charset="0"/>
                <a:cs typeface="Roboto" panose="02000000000000000000" pitchFamily="2" charset="0"/>
              </a:rPr>
              <a:t>é par </a:t>
            </a:r>
            <a:r>
              <a:rPr lang="fr-FR" i="1">
                <a:solidFill>
                  <a:srgbClr val="1C20E0"/>
                </a:solidFill>
                <a:latin typeface="Roboto" panose="02000000000000000000" pitchFamily="2" charset="0"/>
                <a:ea typeface="Roboto" panose="02000000000000000000" pitchFamily="2" charset="0"/>
                <a:cs typeface="Roboto" panose="02000000000000000000" pitchFamily="2" charset="0"/>
              </a:rPr>
              <a:t>grondilu</a:t>
            </a:r>
            <a:r>
              <a:rPr lang="fr-FR" i="1">
                <a:latin typeface="Roboto" panose="02000000000000000000" pitchFamily="2" charset="0"/>
                <a:ea typeface="Roboto" panose="02000000000000000000" pitchFamily="2" charset="0"/>
                <a:cs typeface="Roboto" panose="02000000000000000000" pitchFamily="2" charset="0"/>
              </a:rPr>
              <a:t> (). Modéré le </a:t>
            </a:r>
            <a:r>
              <a:rPr lang="fr-FR" i="1">
                <a:solidFill>
                  <a:srgbClr val="1C20E0"/>
                </a:solidFill>
                <a:latin typeface="Roboto" panose="02000000000000000000" pitchFamily="2" charset="0"/>
                <a:ea typeface="Roboto" panose="02000000000000000000" pitchFamily="2" charset="0"/>
                <a:cs typeface="Roboto" panose="02000000000000000000" pitchFamily="2" charset="0"/>
              </a:rPr>
              <a:t>jeudi 30 septembre.</a:t>
            </a:r>
            <a:endParaRPr lang="en-US" i="1">
              <a:solidFill>
                <a:srgbClr val="1C20E0"/>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6223380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9AFC29-9844-0BD1-D197-98A585DD3760}"/>
            </a:ext>
          </a:extLst>
        </p:cNvPr>
        <p:cNvGrpSpPr/>
        <p:nvPr/>
      </p:nvGrpSpPr>
      <p:grpSpPr>
        <a:xfrm>
          <a:off x="0" y="0"/>
          <a:ext cx="0" cy="0"/>
          <a:chOff x="0" y="0"/>
          <a:chExt cx="0" cy="0"/>
        </a:xfrm>
      </p:grpSpPr>
      <p:pic>
        <p:nvPicPr>
          <p:cNvPr id="3" name="Picture 2" descr="A person smiling in front of a purple and white background&#10;&#10;Description automatically generated">
            <a:extLst>
              <a:ext uri="{FF2B5EF4-FFF2-40B4-BE49-F238E27FC236}">
                <a16:creationId xmlns:a16="http://schemas.microsoft.com/office/drawing/2014/main" id="{F43D6A1D-E7FA-F690-6098-D216253477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253" y="643466"/>
            <a:ext cx="8403494" cy="5571067"/>
          </a:xfrm>
          <a:prstGeom prst="rect">
            <a:avLst/>
          </a:prstGeom>
        </p:spPr>
      </p:pic>
    </p:spTree>
    <p:extLst>
      <p:ext uri="{BB962C8B-B14F-4D97-AF65-F5344CB8AC3E}">
        <p14:creationId xmlns:p14="http://schemas.microsoft.com/office/powerpoint/2010/main" val="13683347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1F5D73-AF58-A63F-39E1-5D7011CD0789}"/>
            </a:ext>
          </a:extLst>
        </p:cNvPr>
        <p:cNvGrpSpPr/>
        <p:nvPr/>
      </p:nvGrpSpPr>
      <p:grpSpPr>
        <a:xfrm>
          <a:off x="0" y="0"/>
          <a:ext cx="0" cy="0"/>
          <a:chOff x="0" y="0"/>
          <a:chExt cx="0" cy="0"/>
        </a:xfrm>
      </p:grpSpPr>
      <p:pic>
        <p:nvPicPr>
          <p:cNvPr id="3" name="Picture 2" descr="A screenshot of a phone&#10;&#10;Description automatically generated">
            <a:extLst>
              <a:ext uri="{FF2B5EF4-FFF2-40B4-BE49-F238E27FC236}">
                <a16:creationId xmlns:a16="http://schemas.microsoft.com/office/drawing/2014/main" id="{70CBD869-724E-2E91-CBA0-5BD24A203B07}"/>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3467" y="1261618"/>
            <a:ext cx="10905066" cy="4334763"/>
          </a:xfrm>
          <a:prstGeom prst="rect">
            <a:avLst/>
          </a:prstGeom>
        </p:spPr>
      </p:pic>
      <p:sp>
        <p:nvSpPr>
          <p:cNvPr id="5" name="Rectangle 4">
            <a:extLst>
              <a:ext uri="{FF2B5EF4-FFF2-40B4-BE49-F238E27FC236}">
                <a16:creationId xmlns:a16="http://schemas.microsoft.com/office/drawing/2014/main" id="{AE6EBD92-8208-2E0D-1FAF-DA5A49339344}"/>
              </a:ext>
            </a:extLst>
          </p:cNvPr>
          <p:cNvSpPr>
            <a:spLocks/>
          </p:cNvSpPr>
          <p:nvPr/>
        </p:nvSpPr>
        <p:spPr>
          <a:xfrm>
            <a:off x="6096000" y="1544752"/>
            <a:ext cx="5153066" cy="350196"/>
          </a:xfrm>
          <a:prstGeom prst="rect">
            <a:avLst/>
          </a:prstGeom>
          <a:solidFill>
            <a:srgbClr val="52515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9153967-9A08-806B-73DE-8F4B6FF85867}"/>
              </a:ext>
            </a:extLst>
          </p:cNvPr>
          <p:cNvSpPr txBox="1">
            <a:spLocks/>
          </p:cNvSpPr>
          <p:nvPr/>
        </p:nvSpPr>
        <p:spPr>
          <a:xfrm>
            <a:off x="6190682" y="1595336"/>
            <a:ext cx="3478837" cy="369332"/>
          </a:xfrm>
          <a:prstGeom prst="rect">
            <a:avLst/>
          </a:prstGeom>
          <a:noFill/>
        </p:spPr>
        <p:txBody>
          <a:bodyPr wrap="none" rtlCol="0">
            <a:spAutoFit/>
          </a:bodyPr>
          <a:lstStyle/>
          <a:p>
            <a:r>
              <a:rPr lang="en-US">
                <a:solidFill>
                  <a:srgbClr val="F6FFFF"/>
                </a:solidFill>
                <a:latin typeface="Roboto" panose="02000000000000000000" pitchFamily="2" charset="0"/>
                <a:ea typeface="Roboto" panose="02000000000000000000" pitchFamily="2" charset="0"/>
                <a:cs typeface="Roboto" panose="02000000000000000000" pitchFamily="2" charset="0"/>
              </a:rPr>
              <a:t>Bitcoin the rise of the machines.</a:t>
            </a:r>
          </a:p>
        </p:txBody>
      </p:sp>
      <p:sp>
        <p:nvSpPr>
          <p:cNvPr id="7" name="Rectangle 6">
            <a:extLst>
              <a:ext uri="{FF2B5EF4-FFF2-40B4-BE49-F238E27FC236}">
                <a16:creationId xmlns:a16="http://schemas.microsoft.com/office/drawing/2014/main" id="{5B463144-DCF9-AE63-ABA1-E2AA4C39B1C7}"/>
              </a:ext>
            </a:extLst>
          </p:cNvPr>
          <p:cNvSpPr>
            <a:spLocks/>
          </p:cNvSpPr>
          <p:nvPr/>
        </p:nvSpPr>
        <p:spPr>
          <a:xfrm>
            <a:off x="6096000" y="2579775"/>
            <a:ext cx="5254233" cy="443582"/>
          </a:xfrm>
          <a:prstGeom prst="rect">
            <a:avLst/>
          </a:prstGeom>
          <a:solidFill>
            <a:srgbClr val="63636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7660A72-CACB-0E7F-38C8-B5D0534851FB}"/>
              </a:ext>
            </a:extLst>
          </p:cNvPr>
          <p:cNvSpPr txBox="1">
            <a:spLocks/>
          </p:cNvSpPr>
          <p:nvPr/>
        </p:nvSpPr>
        <p:spPr>
          <a:xfrm>
            <a:off x="6190682" y="2525301"/>
            <a:ext cx="4389343" cy="523220"/>
          </a:xfrm>
          <a:prstGeom prst="rect">
            <a:avLst/>
          </a:prstGeom>
          <a:noFill/>
        </p:spPr>
        <p:txBody>
          <a:bodyPr wrap="none" rtlCol="0">
            <a:spAutoFit/>
          </a:bodyPr>
          <a:lstStyle/>
          <a:p>
            <a:r>
              <a:rPr lang="en-US" sz="1400">
                <a:solidFill>
                  <a:srgbClr val="E0DDCC"/>
                </a:solidFill>
                <a:latin typeface="Roboto" panose="02000000000000000000" pitchFamily="2" charset="0"/>
                <a:ea typeface="Roboto" panose="02000000000000000000" pitchFamily="2" charset="0"/>
                <a:cs typeface="Roboto" panose="02000000000000000000" pitchFamily="2" charset="0"/>
              </a:rPr>
              <a:t>From concept to community, the rise of a new crypto</a:t>
            </a:r>
          </a:p>
          <a:p>
            <a:r>
              <a:rPr lang="en-US" sz="1400">
                <a:solidFill>
                  <a:srgbClr val="E0DDCC"/>
                </a:solidFill>
                <a:latin typeface="Roboto" panose="02000000000000000000" pitchFamily="2" charset="0"/>
                <a:ea typeface="Roboto" panose="02000000000000000000" pitchFamily="2" charset="0"/>
                <a:cs typeface="Roboto" panose="02000000000000000000" pitchFamily="2" charset="0"/>
              </a:rPr>
              <a:t>economy.</a:t>
            </a:r>
          </a:p>
        </p:txBody>
      </p:sp>
      <p:sp>
        <p:nvSpPr>
          <p:cNvPr id="9" name="Rectangle 8">
            <a:extLst>
              <a:ext uri="{FF2B5EF4-FFF2-40B4-BE49-F238E27FC236}">
                <a16:creationId xmlns:a16="http://schemas.microsoft.com/office/drawing/2014/main" id="{84B05EB9-521E-5AFA-FD62-497250EDBB41}"/>
              </a:ext>
            </a:extLst>
          </p:cNvPr>
          <p:cNvSpPr>
            <a:spLocks/>
          </p:cNvSpPr>
          <p:nvPr/>
        </p:nvSpPr>
        <p:spPr>
          <a:xfrm>
            <a:off x="6334652" y="4759744"/>
            <a:ext cx="587551" cy="220818"/>
          </a:xfrm>
          <a:prstGeom prst="rect">
            <a:avLst/>
          </a:prstGeom>
          <a:solidFill>
            <a:srgbClr val="C8C8C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781E8BB-3729-21E6-96B2-BD3333704A46}"/>
              </a:ext>
            </a:extLst>
          </p:cNvPr>
          <p:cNvSpPr txBox="1">
            <a:spLocks/>
          </p:cNvSpPr>
          <p:nvPr/>
        </p:nvSpPr>
        <p:spPr>
          <a:xfrm>
            <a:off x="6334652" y="4759744"/>
            <a:ext cx="619080" cy="276999"/>
          </a:xfrm>
          <a:prstGeom prst="rect">
            <a:avLst/>
          </a:prstGeom>
          <a:noFill/>
        </p:spPr>
        <p:txBody>
          <a:bodyPr wrap="non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Watch</a:t>
            </a:r>
          </a:p>
        </p:txBody>
      </p:sp>
      <p:sp>
        <p:nvSpPr>
          <p:cNvPr id="14" name="Rectangle 13">
            <a:extLst>
              <a:ext uri="{FF2B5EF4-FFF2-40B4-BE49-F238E27FC236}">
                <a16:creationId xmlns:a16="http://schemas.microsoft.com/office/drawing/2014/main" id="{84727959-7EEB-38FD-1208-4DCC52E16FD8}"/>
              </a:ext>
            </a:extLst>
          </p:cNvPr>
          <p:cNvSpPr>
            <a:spLocks noGrp="1" noRot="1" noMove="1" noResize="1" noEditPoints="1" noAdjustHandles="1" noChangeArrowheads="1" noChangeShapeType="1"/>
          </p:cNvSpPr>
          <p:nvPr/>
        </p:nvSpPr>
        <p:spPr>
          <a:xfrm flipV="1">
            <a:off x="6190682" y="1933837"/>
            <a:ext cx="293938" cy="287577"/>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FA7952-5A20-8C4E-C4E6-DAA8AD2ED20A}"/>
              </a:ext>
            </a:extLst>
          </p:cNvPr>
          <p:cNvSpPr txBox="1"/>
          <p:nvPr/>
        </p:nvSpPr>
        <p:spPr>
          <a:xfrm>
            <a:off x="6190682" y="1945532"/>
            <a:ext cx="381836" cy="307777"/>
          </a:xfrm>
          <a:prstGeom prst="rect">
            <a:avLst/>
          </a:prstGeom>
          <a:noFill/>
        </p:spPr>
        <p:txBody>
          <a:bodyPr wrap="none" rtlCol="0">
            <a:spAutoFit/>
          </a:bodyPr>
          <a:lstStyle/>
          <a:p>
            <a:r>
              <a:rPr lang="en-US" sz="140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By</a:t>
            </a:r>
          </a:p>
        </p:txBody>
      </p:sp>
      <p:sp>
        <p:nvSpPr>
          <p:cNvPr id="12" name="Rectangle 11">
            <a:extLst>
              <a:ext uri="{FF2B5EF4-FFF2-40B4-BE49-F238E27FC236}">
                <a16:creationId xmlns:a16="http://schemas.microsoft.com/office/drawing/2014/main" id="{ABBA9072-6776-8AF0-FF5E-86B7C2C41A9E}"/>
              </a:ext>
            </a:extLst>
          </p:cNvPr>
          <p:cNvSpPr>
            <a:spLocks noGrp="1" noRot="1" noMove="1" noResize="1" noEditPoints="1" noAdjustHandles="1" noChangeArrowheads="1" noChangeShapeType="1"/>
          </p:cNvSpPr>
          <p:nvPr/>
        </p:nvSpPr>
        <p:spPr>
          <a:xfrm>
            <a:off x="6190682" y="2178082"/>
            <a:ext cx="2088448" cy="183986"/>
          </a:xfrm>
          <a:prstGeom prst="rect">
            <a:avLst/>
          </a:prstGeom>
          <a:solidFill>
            <a:srgbClr val="58585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82452B7-176B-6D75-34A6-3922099295AC}"/>
              </a:ext>
            </a:extLst>
          </p:cNvPr>
          <p:cNvSpPr txBox="1"/>
          <p:nvPr/>
        </p:nvSpPr>
        <p:spPr>
          <a:xfrm>
            <a:off x="6190682" y="2108765"/>
            <a:ext cx="1843774" cy="307777"/>
          </a:xfrm>
          <a:prstGeom prst="rect">
            <a:avLst/>
          </a:prstGeom>
          <a:noFill/>
        </p:spPr>
        <p:txBody>
          <a:bodyPr wrap="none" rtlCol="0">
            <a:spAutoFit/>
          </a:bodyPr>
          <a:lstStyle/>
          <a:p>
            <a:r>
              <a:rPr lang="en-US" sz="140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Featured 1 week ago</a:t>
            </a:r>
          </a:p>
        </p:txBody>
      </p:sp>
    </p:spTree>
    <p:extLst>
      <p:ext uri="{BB962C8B-B14F-4D97-AF65-F5344CB8AC3E}">
        <p14:creationId xmlns:p14="http://schemas.microsoft.com/office/powerpoint/2010/main" val="238197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B336BC7-476D-1250-3805-CFA4862233C3}"/>
            </a:ext>
          </a:extLst>
        </p:cNvPr>
        <p:cNvGrpSpPr/>
        <p:nvPr/>
      </p:nvGrpSpPr>
      <p:grpSpPr>
        <a:xfrm>
          <a:off x="0" y="0"/>
          <a:ext cx="0" cy="0"/>
          <a:chOff x="0" y="0"/>
          <a:chExt cx="0" cy="0"/>
        </a:xfrm>
      </p:grpSpPr>
      <p:pic>
        <p:nvPicPr>
          <p:cNvPr id="3" name="Picture 2" descr="A person with short brown hair&#10;&#10;Description automatically generated">
            <a:extLst>
              <a:ext uri="{FF2B5EF4-FFF2-40B4-BE49-F238E27FC236}">
                <a16:creationId xmlns:a16="http://schemas.microsoft.com/office/drawing/2014/main" id="{5E45485B-54B3-CBE6-0045-B7AED2C010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40" y="967740"/>
            <a:ext cx="4922520" cy="4922520"/>
          </a:xfrm>
          <a:prstGeom prst="rect">
            <a:avLst/>
          </a:prstGeom>
        </p:spPr>
      </p:pic>
    </p:spTree>
    <p:extLst>
      <p:ext uri="{BB962C8B-B14F-4D97-AF65-F5344CB8AC3E}">
        <p14:creationId xmlns:p14="http://schemas.microsoft.com/office/powerpoint/2010/main" val="13838029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6AAFE-41ED-9A71-AF9F-EED08FDE5F9F}"/>
            </a:ext>
          </a:extLst>
        </p:cNvPr>
        <p:cNvGrpSpPr/>
        <p:nvPr/>
      </p:nvGrpSpPr>
      <p:grpSpPr>
        <a:xfrm>
          <a:off x="0" y="0"/>
          <a:ext cx="0" cy="0"/>
          <a:chOff x="0" y="0"/>
          <a:chExt cx="0" cy="0"/>
        </a:xfrm>
      </p:grpSpPr>
      <p:pic>
        <p:nvPicPr>
          <p:cNvPr id="3" name="Picture 2" descr="A white b in a circle&#10;&#10;Description automatically generated">
            <a:extLst>
              <a:ext uri="{FF2B5EF4-FFF2-40B4-BE49-F238E27FC236}">
                <a16:creationId xmlns:a16="http://schemas.microsoft.com/office/drawing/2014/main" id="{45B288C1-8047-6071-D514-2E2261B0F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536" y="1347536"/>
            <a:ext cx="4162928" cy="4162928"/>
          </a:xfrm>
          <a:prstGeom prst="rect">
            <a:avLst/>
          </a:prstGeom>
        </p:spPr>
      </p:pic>
    </p:spTree>
    <p:extLst>
      <p:ext uri="{BB962C8B-B14F-4D97-AF65-F5344CB8AC3E}">
        <p14:creationId xmlns:p14="http://schemas.microsoft.com/office/powerpoint/2010/main" val="29001293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A35A72-CD33-4E30-22A5-7776BDBE8F9C}"/>
            </a:ext>
          </a:extLst>
        </p:cNvPr>
        <p:cNvGrpSpPr/>
        <p:nvPr/>
      </p:nvGrpSpPr>
      <p:grpSpPr>
        <a:xfrm>
          <a:off x="0" y="0"/>
          <a:ext cx="0" cy="0"/>
          <a:chOff x="0" y="0"/>
          <a:chExt cx="0" cy="0"/>
        </a:xfrm>
      </p:grpSpPr>
      <p:pic>
        <p:nvPicPr>
          <p:cNvPr id="3" name="Picture 2" descr="A graph showing a line&#10;&#10;Description automatically generated with medium confidence">
            <a:extLst>
              <a:ext uri="{FF2B5EF4-FFF2-40B4-BE49-F238E27FC236}">
                <a16:creationId xmlns:a16="http://schemas.microsoft.com/office/drawing/2014/main" id="{97A914E6-D441-C7C3-E62F-1ECA72E2DA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4511" y="643466"/>
            <a:ext cx="8222978" cy="5571067"/>
          </a:xfrm>
          <a:prstGeom prst="rect">
            <a:avLst/>
          </a:prstGeom>
        </p:spPr>
      </p:pic>
    </p:spTree>
    <p:extLst>
      <p:ext uri="{BB962C8B-B14F-4D97-AF65-F5344CB8AC3E}">
        <p14:creationId xmlns:p14="http://schemas.microsoft.com/office/powerpoint/2010/main" val="29432838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752D1-2775-E357-A739-2E950CFA9942}"/>
            </a:ext>
          </a:extLst>
        </p:cNvPr>
        <p:cNvGrpSpPr/>
        <p:nvPr/>
      </p:nvGrpSpPr>
      <p:grpSpPr>
        <a:xfrm>
          <a:off x="0" y="0"/>
          <a:ext cx="0" cy="0"/>
          <a:chOff x="0" y="0"/>
          <a:chExt cx="0" cy="0"/>
        </a:xfrm>
      </p:grpSpPr>
      <p:pic>
        <p:nvPicPr>
          <p:cNvPr id="3" name="Picture 2" descr="A black text on a white background&#10;&#10;Description automatically generated">
            <a:extLst>
              <a:ext uri="{FF2B5EF4-FFF2-40B4-BE49-F238E27FC236}">
                <a16:creationId xmlns:a16="http://schemas.microsoft.com/office/drawing/2014/main" id="{AF766559-0DEE-A404-C65C-D299A7ED4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0316" y="2996644"/>
            <a:ext cx="7211368" cy="864712"/>
          </a:xfrm>
          <a:prstGeom prst="rect">
            <a:avLst/>
          </a:prstGeom>
        </p:spPr>
      </p:pic>
    </p:spTree>
    <p:extLst>
      <p:ext uri="{BB962C8B-B14F-4D97-AF65-F5344CB8AC3E}">
        <p14:creationId xmlns:p14="http://schemas.microsoft.com/office/powerpoint/2010/main" val="309535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9A4E-8A39-CAE8-8E05-F8464ADDC22C}"/>
            </a:ext>
          </a:extLst>
        </p:cNvPr>
        <p:cNvGrpSpPr/>
        <p:nvPr/>
      </p:nvGrpSpPr>
      <p:grpSpPr>
        <a:xfrm>
          <a:off x="0" y="0"/>
          <a:ext cx="0" cy="0"/>
          <a:chOff x="0" y="0"/>
          <a:chExt cx="0" cy="0"/>
        </a:xfrm>
      </p:grpSpPr>
      <p:pic>
        <p:nvPicPr>
          <p:cNvPr id="3" name="Picture 2" descr="A close-up of a sand clock&#10;&#10;Description automatically generated">
            <a:extLst>
              <a:ext uri="{FF2B5EF4-FFF2-40B4-BE49-F238E27FC236}">
                <a16:creationId xmlns:a16="http://schemas.microsoft.com/office/drawing/2014/main" id="{4AE1CECB-C464-C443-771B-3FB345B6AF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6744" y="1090246"/>
            <a:ext cx="2018512" cy="4677508"/>
          </a:xfrm>
          <a:prstGeom prst="rect">
            <a:avLst/>
          </a:prstGeom>
        </p:spPr>
      </p:pic>
    </p:spTree>
    <p:extLst>
      <p:ext uri="{BB962C8B-B14F-4D97-AF65-F5344CB8AC3E}">
        <p14:creationId xmlns:p14="http://schemas.microsoft.com/office/powerpoint/2010/main" val="3741661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91551-D353-8791-1C3B-247B77999877}"/>
            </a:ext>
          </a:extLst>
        </p:cNvPr>
        <p:cNvGrpSpPr/>
        <p:nvPr/>
      </p:nvGrpSpPr>
      <p:grpSpPr>
        <a:xfrm>
          <a:off x="0" y="0"/>
          <a:ext cx="0" cy="0"/>
          <a:chOff x="0" y="0"/>
          <a:chExt cx="0" cy="0"/>
        </a:xfrm>
      </p:grpSpPr>
      <p:pic>
        <p:nvPicPr>
          <p:cNvPr id="3" name="Picture 2" descr="A white square with black text&#10;&#10;Description automatically generated">
            <a:extLst>
              <a:ext uri="{FF2B5EF4-FFF2-40B4-BE49-F238E27FC236}">
                <a16:creationId xmlns:a16="http://schemas.microsoft.com/office/drawing/2014/main" id="{259708B5-C7A7-EAE9-A0C5-443B6763FDCE}"/>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3713679" y="989763"/>
            <a:ext cx="4764642" cy="4878474"/>
          </a:xfrm>
          <a:prstGeom prst="rect">
            <a:avLst/>
          </a:prstGeom>
        </p:spPr>
      </p:pic>
    </p:spTree>
    <p:extLst>
      <p:ext uri="{BB962C8B-B14F-4D97-AF65-F5344CB8AC3E}">
        <p14:creationId xmlns:p14="http://schemas.microsoft.com/office/powerpoint/2010/main" val="929258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42234F-9281-5ADA-9B44-93427D96E756}"/>
            </a:ext>
          </a:extLst>
        </p:cNvPr>
        <p:cNvGrpSpPr/>
        <p:nvPr/>
      </p:nvGrpSpPr>
      <p:grpSpPr>
        <a:xfrm>
          <a:off x="0" y="0"/>
          <a:ext cx="0" cy="0"/>
          <a:chOff x="0" y="0"/>
          <a:chExt cx="0" cy="0"/>
        </a:xfrm>
      </p:grpSpPr>
      <p:pic>
        <p:nvPicPr>
          <p:cNvPr id="3" name="Picture 2" descr="A person sitting in a chair&#10;&#10;Description automatically generated">
            <a:extLst>
              <a:ext uri="{FF2B5EF4-FFF2-40B4-BE49-F238E27FC236}">
                <a16:creationId xmlns:a16="http://schemas.microsoft.com/office/drawing/2014/main" id="{6E53858D-653E-2C85-AE5D-7C17E3D24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4402" y="643466"/>
            <a:ext cx="5803195" cy="5571067"/>
          </a:xfrm>
          <a:prstGeom prst="rect">
            <a:avLst/>
          </a:prstGeom>
        </p:spPr>
      </p:pic>
    </p:spTree>
    <p:extLst>
      <p:ext uri="{BB962C8B-B14F-4D97-AF65-F5344CB8AC3E}">
        <p14:creationId xmlns:p14="http://schemas.microsoft.com/office/powerpoint/2010/main" val="12658191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E2301B-BF41-B4B6-2341-B2DAA904758F}"/>
            </a:ext>
          </a:extLst>
        </p:cNvPr>
        <p:cNvGrpSpPr/>
        <p:nvPr/>
      </p:nvGrpSpPr>
      <p:grpSpPr>
        <a:xfrm>
          <a:off x="0" y="0"/>
          <a:ext cx="0" cy="0"/>
          <a:chOff x="0" y="0"/>
          <a:chExt cx="0" cy="0"/>
        </a:xfrm>
      </p:grpSpPr>
      <p:pic>
        <p:nvPicPr>
          <p:cNvPr id="3" name="Picture 2" descr="A close-up of a document&#10;&#10;Description automatically generated">
            <a:extLst>
              <a:ext uri="{FF2B5EF4-FFF2-40B4-BE49-F238E27FC236}">
                <a16:creationId xmlns:a16="http://schemas.microsoft.com/office/drawing/2014/main" id="{47119D80-6013-AD77-5EAC-D6DCCE0C42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907204"/>
            <a:ext cx="10905066" cy="5043591"/>
          </a:xfrm>
          <a:prstGeom prst="rect">
            <a:avLst/>
          </a:prstGeom>
        </p:spPr>
      </p:pic>
      <p:sp>
        <p:nvSpPr>
          <p:cNvPr id="10" name="Rectangle 9">
            <a:extLst>
              <a:ext uri="{FF2B5EF4-FFF2-40B4-BE49-F238E27FC236}">
                <a16:creationId xmlns:a16="http://schemas.microsoft.com/office/drawing/2014/main" id="{B537A363-0092-5D9E-BDEB-668B616223B4}"/>
              </a:ext>
            </a:extLst>
          </p:cNvPr>
          <p:cNvSpPr/>
          <p:nvPr/>
        </p:nvSpPr>
        <p:spPr>
          <a:xfrm>
            <a:off x="409074" y="1573800"/>
            <a:ext cx="11221452" cy="453022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BAE554-F6F0-F829-A401-3C03A0E4C9F9}"/>
              </a:ext>
            </a:extLst>
          </p:cNvPr>
          <p:cNvSpPr txBox="1"/>
          <p:nvPr/>
        </p:nvSpPr>
        <p:spPr>
          <a:xfrm>
            <a:off x="717884" y="1712495"/>
            <a:ext cx="5146345" cy="584775"/>
          </a:xfrm>
          <a:prstGeom prst="rect">
            <a:avLst/>
          </a:prstGeom>
          <a:noFill/>
        </p:spPr>
        <p:txBody>
          <a:bodyPr wrap="none" rtlCol="0">
            <a:spAutoFit/>
          </a:bodyPr>
          <a:lstStyle/>
          <a:p>
            <a:r>
              <a:rPr lang="en-US" sz="3200" b="1">
                <a:latin typeface="Times New Roman" panose="02020603050405020304" pitchFamily="18" charset="0"/>
                <a:cs typeface="Times New Roman" panose="02020603050405020304" pitchFamily="18" charset="0"/>
              </a:rPr>
              <a:t>Bitcoin P2P Cryptocurrency</a:t>
            </a:r>
          </a:p>
        </p:txBody>
      </p:sp>
      <p:sp>
        <p:nvSpPr>
          <p:cNvPr id="5" name="TextBox 4">
            <a:extLst>
              <a:ext uri="{FF2B5EF4-FFF2-40B4-BE49-F238E27FC236}">
                <a16:creationId xmlns:a16="http://schemas.microsoft.com/office/drawing/2014/main" id="{C2A089F4-45EC-DA48-BB49-A3B148259097}"/>
              </a:ext>
            </a:extLst>
          </p:cNvPr>
          <p:cNvSpPr txBox="1"/>
          <p:nvPr/>
        </p:nvSpPr>
        <p:spPr>
          <a:xfrm>
            <a:off x="653912" y="2417399"/>
            <a:ext cx="7066165" cy="338554"/>
          </a:xfrm>
          <a:prstGeom prst="rect">
            <a:avLst/>
          </a:prstGeom>
          <a:noFill/>
        </p:spPr>
        <p:txBody>
          <a:bodyPr wrap="none" rtlCol="0">
            <a:spAutoFit/>
          </a:bodyPr>
          <a:lstStyle/>
          <a:p>
            <a:r>
              <a:rPr lang="en-US" sz="1600" i="1">
                <a:latin typeface="Times New Roman" panose="02020603050405020304" pitchFamily="18" charset="0"/>
                <a:cs typeface="Times New Roman" panose="02020603050405020304" pitchFamily="18" charset="0"/>
              </a:rPr>
              <a:t>If you have version 0.3.9 or lower, please upgrade for an important security update!</a:t>
            </a:r>
          </a:p>
        </p:txBody>
      </p:sp>
      <p:sp>
        <p:nvSpPr>
          <p:cNvPr id="6" name="TextBox 5">
            <a:extLst>
              <a:ext uri="{FF2B5EF4-FFF2-40B4-BE49-F238E27FC236}">
                <a16:creationId xmlns:a16="http://schemas.microsoft.com/office/drawing/2014/main" id="{FFECEAD5-808F-CD6C-5E7B-3E401E7FFEBB}"/>
              </a:ext>
            </a:extLst>
          </p:cNvPr>
          <p:cNvSpPr txBox="1"/>
          <p:nvPr/>
        </p:nvSpPr>
        <p:spPr>
          <a:xfrm>
            <a:off x="717884" y="3428999"/>
            <a:ext cx="10101227" cy="523220"/>
          </a:xfrm>
          <a:prstGeom prst="rect">
            <a:avLst/>
          </a:prstGeom>
          <a:noFill/>
        </p:spPr>
        <p:txBody>
          <a:bodyPr wrap="none" rtlCol="0">
            <a:spAutoFit/>
          </a:bodyPr>
          <a:lstStyle/>
          <a:p>
            <a:r>
              <a:rPr lang="en-US" sz="1400">
                <a:latin typeface="Times New Roman" panose="02020603050405020304" pitchFamily="18" charset="0"/>
                <a:cs typeface="Times New Roman" panose="02020603050405020304" pitchFamily="18" charset="0"/>
              </a:rPr>
              <a:t>Bitcoin is a peer-to-peer network based digital currency. Peer-to-peer (P2P) means that there is no central authority to issue new money or</a:t>
            </a:r>
          </a:p>
          <a:p>
            <a:r>
              <a:rPr lang="en-US" sz="1400">
                <a:latin typeface="Times New Roman" panose="02020603050405020304" pitchFamily="18" charset="0"/>
                <a:cs typeface="Times New Roman" panose="02020603050405020304" pitchFamily="18" charset="0"/>
              </a:rPr>
              <a:t>Keep track of transactions. Instead, these tasks are managed collectively by the nodes of the network. Advantages:</a:t>
            </a:r>
          </a:p>
        </p:txBody>
      </p:sp>
      <p:sp>
        <p:nvSpPr>
          <p:cNvPr id="7" name="TextBox 6">
            <a:extLst>
              <a:ext uri="{FF2B5EF4-FFF2-40B4-BE49-F238E27FC236}">
                <a16:creationId xmlns:a16="http://schemas.microsoft.com/office/drawing/2014/main" id="{C6B8D15A-72FB-AD41-87F1-1BDA53C6CC99}"/>
              </a:ext>
            </a:extLst>
          </p:cNvPr>
          <p:cNvSpPr txBox="1"/>
          <p:nvPr/>
        </p:nvSpPr>
        <p:spPr>
          <a:xfrm>
            <a:off x="717884" y="5498431"/>
            <a:ext cx="8026493" cy="307777"/>
          </a:xfrm>
          <a:prstGeom prst="rect">
            <a:avLst/>
          </a:prstGeom>
          <a:noFill/>
        </p:spPr>
        <p:txBody>
          <a:bodyPr wrap="none" rtlCol="0">
            <a:spAutoFit/>
          </a:bodyPr>
          <a:lstStyle/>
          <a:p>
            <a:r>
              <a:rPr lang="en-US" sz="1400">
                <a:latin typeface="Times New Roman" panose="02020603050405020304" pitchFamily="18" charset="0"/>
                <a:cs typeface="Times New Roman" panose="02020603050405020304" pitchFamily="18" charset="0"/>
              </a:rPr>
              <a:t>Bitcoin is an open source project currently in beta development stage. Development is hosted at </a:t>
            </a:r>
            <a:r>
              <a:rPr lang="en-US" sz="1400" u="sng">
                <a:solidFill>
                  <a:srgbClr val="1C20E0"/>
                </a:solidFill>
                <a:latin typeface="Times New Roman" panose="02020603050405020304" pitchFamily="18" charset="0"/>
                <a:cs typeface="Times New Roman" panose="02020603050405020304" pitchFamily="18" charset="0"/>
              </a:rPr>
              <a:t>SourceForge</a:t>
            </a:r>
            <a:r>
              <a:rPr lang="en-US" sz="1400">
                <a:latin typeface="Times New Roman" panose="02020603050405020304" pitchFamily="18" charset="0"/>
                <a:cs typeface="Times New Roman" panose="02020603050405020304" pitchFamily="18" charset="0"/>
              </a:rPr>
              <a:t>.</a:t>
            </a:r>
          </a:p>
        </p:txBody>
      </p:sp>
      <p:sp>
        <p:nvSpPr>
          <p:cNvPr id="8" name="TextBox 7">
            <a:extLst>
              <a:ext uri="{FF2B5EF4-FFF2-40B4-BE49-F238E27FC236}">
                <a16:creationId xmlns:a16="http://schemas.microsoft.com/office/drawing/2014/main" id="{808E9B39-6E30-070F-889F-43335CCFCE44}"/>
              </a:ext>
            </a:extLst>
          </p:cNvPr>
          <p:cNvSpPr txBox="1"/>
          <p:nvPr/>
        </p:nvSpPr>
        <p:spPr>
          <a:xfrm>
            <a:off x="902369" y="4032827"/>
            <a:ext cx="10118411" cy="1384995"/>
          </a:xfrm>
          <a:prstGeom prst="rect">
            <a:avLst/>
          </a:prstGeom>
          <a:noFill/>
        </p:spPr>
        <p:txBody>
          <a:bodyPr wrap="none" rtlCol="0">
            <a:spAutoFit/>
          </a:bodyPr>
          <a:lstStyle/>
          <a:p>
            <a:pPr marL="285750"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Transfer money easily through the Internet, without having to trust middlemen.</a:t>
            </a:r>
          </a:p>
          <a:p>
            <a:pPr marL="285750"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Third parties can’t prevent or control your transactions.</a:t>
            </a:r>
          </a:p>
          <a:p>
            <a:pPr marL="285750"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Bitcoin transactions are practically free, whereas credit cards and online payment system typically cost 1-5% per transaction plus</a:t>
            </a:r>
            <a:br>
              <a:rPr lang="en-US" sz="1400">
                <a:latin typeface="Times New Roman" panose="02020603050405020304" pitchFamily="18" charset="0"/>
                <a:cs typeface="Times New Roman" panose="02020603050405020304" pitchFamily="18" charset="0"/>
              </a:rPr>
            </a:br>
            <a:r>
              <a:rPr lang="en-US" sz="1400">
                <a:latin typeface="Times New Roman" panose="02020603050405020304" pitchFamily="18" charset="0"/>
                <a:cs typeface="Times New Roman" panose="02020603050405020304" pitchFamily="18" charset="0"/>
              </a:rPr>
              <a:t>various other merchant fees up to hundreds of dollars.</a:t>
            </a:r>
          </a:p>
          <a:p>
            <a:pPr marL="285750" indent="-285750">
              <a:buFont typeface="Arial" panose="020B0604020202020204" pitchFamily="34" charset="0"/>
              <a:buChar char="•"/>
            </a:pPr>
            <a:r>
              <a:rPr lang="en-US" sz="1400">
                <a:latin typeface="Times New Roman" panose="02020603050405020304" pitchFamily="18" charset="0"/>
                <a:cs typeface="Times New Roman" panose="02020603050405020304" pitchFamily="18" charset="0"/>
              </a:rPr>
              <a:t>Be safe from the instability caused by fractional reserve banking and bad policies of central banks. The limited inflation of the Bitcoin</a:t>
            </a:r>
            <a:br>
              <a:rPr lang="en-US" sz="1400">
                <a:latin typeface="Times New Roman" panose="02020603050405020304" pitchFamily="18" charset="0"/>
                <a:cs typeface="Times New Roman" panose="02020603050405020304" pitchFamily="18" charset="0"/>
              </a:rPr>
            </a:br>
            <a:r>
              <a:rPr lang="en-US" sz="1400">
                <a:latin typeface="Times New Roman" panose="02020603050405020304" pitchFamily="18" charset="0"/>
                <a:cs typeface="Times New Roman" panose="02020603050405020304" pitchFamily="18" charset="0"/>
              </a:rPr>
              <a:t>system’s money supply is distributed evenly (by CPU power)throughout the network, not monopolized by the banks.</a:t>
            </a:r>
          </a:p>
        </p:txBody>
      </p:sp>
      <p:sp>
        <p:nvSpPr>
          <p:cNvPr id="9" name="TextBox 8">
            <a:extLst>
              <a:ext uri="{FF2B5EF4-FFF2-40B4-BE49-F238E27FC236}">
                <a16:creationId xmlns:a16="http://schemas.microsoft.com/office/drawing/2014/main" id="{7E3E1577-5E25-74AB-3EE1-F5884A7D1114}"/>
              </a:ext>
            </a:extLst>
          </p:cNvPr>
          <p:cNvSpPr txBox="1"/>
          <p:nvPr/>
        </p:nvSpPr>
        <p:spPr>
          <a:xfrm>
            <a:off x="818147" y="2889529"/>
            <a:ext cx="3285323" cy="400110"/>
          </a:xfrm>
          <a:prstGeom prst="rect">
            <a:avLst/>
          </a:prstGeom>
          <a:noFill/>
        </p:spPr>
        <p:txBody>
          <a:bodyPr wrap="none" rtlCol="0">
            <a:spAutoFit/>
          </a:bodyPr>
          <a:lstStyle/>
          <a:p>
            <a:r>
              <a:rPr lang="en-US" sz="2000" b="1">
                <a:latin typeface="Times New Roman" panose="02020603050405020304" pitchFamily="18" charset="0"/>
                <a:cs typeface="Times New Roman" panose="02020603050405020304" pitchFamily="18" charset="0"/>
              </a:rPr>
              <a:t>Bitcoin P2P Cryptocurrency</a:t>
            </a:r>
          </a:p>
        </p:txBody>
      </p:sp>
    </p:spTree>
    <p:extLst>
      <p:ext uri="{BB962C8B-B14F-4D97-AF65-F5344CB8AC3E}">
        <p14:creationId xmlns:p14="http://schemas.microsoft.com/office/powerpoint/2010/main" val="245899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7214D04-5A7B-26CF-CAEF-8247EEEB11EA}"/>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0AC06DC-1990-3E30-092B-654A87C19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759" y="643466"/>
            <a:ext cx="9170482" cy="5571067"/>
          </a:xfrm>
          <a:prstGeom prst="rect">
            <a:avLst/>
          </a:prstGeom>
        </p:spPr>
      </p:pic>
      <p:sp>
        <p:nvSpPr>
          <p:cNvPr id="10" name="Rectangle 9">
            <a:extLst>
              <a:ext uri="{FF2B5EF4-FFF2-40B4-BE49-F238E27FC236}">
                <a16:creationId xmlns:a16="http://schemas.microsoft.com/office/drawing/2014/main" id="{86709EFE-4FFC-69E9-FAFE-439DE0C11DA8}"/>
              </a:ext>
            </a:extLst>
          </p:cNvPr>
          <p:cNvSpPr/>
          <p:nvPr/>
        </p:nvSpPr>
        <p:spPr>
          <a:xfrm>
            <a:off x="2731168" y="1680411"/>
            <a:ext cx="5769514" cy="30246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D9FD0DD-9208-0B67-3AF1-8395770CCDD0}"/>
              </a:ext>
            </a:extLst>
          </p:cNvPr>
          <p:cNvSpPr txBox="1"/>
          <p:nvPr/>
        </p:nvSpPr>
        <p:spPr>
          <a:xfrm>
            <a:off x="2837754" y="2473078"/>
            <a:ext cx="5500224" cy="553998"/>
          </a:xfrm>
          <a:prstGeom prst="rect">
            <a:avLst/>
          </a:prstGeom>
          <a:noFill/>
        </p:spPr>
        <p:txBody>
          <a:bodyPr wrap="none" rtlCol="0">
            <a:spAutoFit/>
          </a:bodyPr>
          <a:lstStyle/>
          <a:p>
            <a:r>
              <a:rPr lang="en-US" sz="1000">
                <a:latin typeface="Roboto" panose="02000000000000000000" pitchFamily="2" charset="0"/>
                <a:ea typeface="Roboto" panose="02000000000000000000" pitchFamily="2" charset="0"/>
                <a:cs typeface="Roboto" panose="02000000000000000000" pitchFamily="2" charset="0"/>
              </a:rPr>
              <a:t>Bitcoin is a peer-to-peer digital currency. Peer-to-peer (P2P) means that there is no central</a:t>
            </a:r>
            <a:br>
              <a:rPr lang="en-US" sz="1000">
                <a:latin typeface="Roboto" panose="02000000000000000000" pitchFamily="2" charset="0"/>
                <a:ea typeface="Roboto" panose="02000000000000000000" pitchFamily="2" charset="0"/>
                <a:cs typeface="Roboto" panose="02000000000000000000" pitchFamily="2" charset="0"/>
              </a:rPr>
            </a:br>
            <a:r>
              <a:rPr lang="en-US" sz="1000">
                <a:latin typeface="Roboto" panose="02000000000000000000" pitchFamily="2" charset="0"/>
                <a:ea typeface="Roboto" panose="02000000000000000000" pitchFamily="2" charset="0"/>
                <a:cs typeface="Roboto" panose="02000000000000000000" pitchFamily="2" charset="0"/>
              </a:rPr>
              <a:t>authority to issue new money or keep track of transactions. Instead, these tasks are managed</a:t>
            </a:r>
            <a:br>
              <a:rPr lang="en-US" sz="1000">
                <a:latin typeface="Roboto" panose="02000000000000000000" pitchFamily="2" charset="0"/>
                <a:ea typeface="Roboto" panose="02000000000000000000" pitchFamily="2" charset="0"/>
                <a:cs typeface="Roboto" panose="02000000000000000000" pitchFamily="2" charset="0"/>
              </a:rPr>
            </a:br>
            <a:r>
              <a:rPr lang="en-US" sz="1000">
                <a:latin typeface="Roboto" panose="02000000000000000000" pitchFamily="2" charset="0"/>
                <a:ea typeface="Roboto" panose="02000000000000000000" pitchFamily="2" charset="0"/>
                <a:cs typeface="Roboto" panose="02000000000000000000" pitchFamily="2" charset="0"/>
              </a:rPr>
              <a:t>collectively by the nodes of the network. Advantages:</a:t>
            </a:r>
          </a:p>
        </p:txBody>
      </p:sp>
      <p:sp>
        <p:nvSpPr>
          <p:cNvPr id="5" name="TextBox 4">
            <a:extLst>
              <a:ext uri="{FF2B5EF4-FFF2-40B4-BE49-F238E27FC236}">
                <a16:creationId xmlns:a16="http://schemas.microsoft.com/office/drawing/2014/main" id="{65A87B91-E2BB-1575-C01D-8537B2FFFED4}"/>
              </a:ext>
            </a:extLst>
          </p:cNvPr>
          <p:cNvSpPr txBox="1"/>
          <p:nvPr/>
        </p:nvSpPr>
        <p:spPr>
          <a:xfrm>
            <a:off x="2849776" y="3997224"/>
            <a:ext cx="5650906" cy="707886"/>
          </a:xfrm>
          <a:prstGeom prst="rect">
            <a:avLst/>
          </a:prstGeom>
          <a:noFill/>
        </p:spPr>
        <p:txBody>
          <a:bodyPr wrap="none" rtlCol="0">
            <a:spAutoFit/>
          </a:bodyPr>
          <a:lstStyle/>
          <a:p>
            <a:r>
              <a:rPr lang="en-US" sz="1000">
                <a:latin typeface="Roboto" panose="02000000000000000000" pitchFamily="2" charset="0"/>
                <a:ea typeface="Roboto" panose="02000000000000000000" pitchFamily="2" charset="0"/>
                <a:cs typeface="Roboto" panose="02000000000000000000" pitchFamily="2" charset="0"/>
              </a:rPr>
              <a:t>Bitcoin is an open source project currently in beta development stage. Development is hosted at </a:t>
            </a:r>
            <a:br>
              <a:rPr lang="en-US" sz="1000">
                <a:latin typeface="Roboto" panose="02000000000000000000" pitchFamily="2" charset="0"/>
                <a:ea typeface="Roboto" panose="02000000000000000000" pitchFamily="2" charset="0"/>
                <a:cs typeface="Roboto" panose="02000000000000000000" pitchFamily="2" charset="0"/>
              </a:rPr>
            </a:br>
            <a:r>
              <a:rPr lang="en-US" sz="1000" u="sng">
                <a:solidFill>
                  <a:srgbClr val="1C20E0"/>
                </a:solidFill>
                <a:latin typeface="Roboto" panose="02000000000000000000" pitchFamily="2" charset="0"/>
                <a:ea typeface="Roboto" panose="02000000000000000000" pitchFamily="2" charset="0"/>
                <a:cs typeface="Roboto" panose="02000000000000000000" pitchFamily="2" charset="0"/>
              </a:rPr>
              <a:t>Github</a:t>
            </a:r>
            <a:r>
              <a:rPr lang="en-US" sz="1000">
                <a:latin typeface="Roboto" panose="02000000000000000000" pitchFamily="2" charset="0"/>
                <a:ea typeface="Roboto" panose="02000000000000000000" pitchFamily="2" charset="0"/>
                <a:cs typeface="Roboto" panose="02000000000000000000" pitchFamily="2" charset="0"/>
              </a:rPr>
              <a:t>.</a:t>
            </a:r>
          </a:p>
          <a:p>
            <a:endParaRPr lang="en-US" sz="1000">
              <a:latin typeface="Roboto" panose="02000000000000000000" pitchFamily="2" charset="0"/>
              <a:ea typeface="Roboto" panose="02000000000000000000" pitchFamily="2" charset="0"/>
              <a:cs typeface="Roboto" panose="02000000000000000000" pitchFamily="2" charset="0"/>
            </a:endParaRPr>
          </a:p>
          <a:p>
            <a:r>
              <a:rPr lang="en-US" sz="1000">
                <a:latin typeface="Roboto" panose="02000000000000000000" pitchFamily="2" charset="0"/>
                <a:ea typeface="Roboto" panose="02000000000000000000" pitchFamily="2" charset="0"/>
                <a:cs typeface="Roboto" panose="02000000000000000000" pitchFamily="2" charset="0"/>
              </a:rPr>
              <a:t>Screenshots:</a:t>
            </a:r>
          </a:p>
        </p:txBody>
      </p:sp>
      <p:sp>
        <p:nvSpPr>
          <p:cNvPr id="6" name="TextBox 5">
            <a:extLst>
              <a:ext uri="{FF2B5EF4-FFF2-40B4-BE49-F238E27FC236}">
                <a16:creationId xmlns:a16="http://schemas.microsoft.com/office/drawing/2014/main" id="{61495ED3-D466-9D6C-25C4-0234683B1938}"/>
              </a:ext>
            </a:extLst>
          </p:cNvPr>
          <p:cNvSpPr txBox="1"/>
          <p:nvPr/>
        </p:nvSpPr>
        <p:spPr>
          <a:xfrm>
            <a:off x="2833688" y="3030463"/>
            <a:ext cx="5945548" cy="861774"/>
          </a:xfrm>
          <a:prstGeom prst="rect">
            <a:avLst/>
          </a:prstGeom>
          <a:noFill/>
        </p:spPr>
        <p:txBody>
          <a:bodyPr wrap="square" rtlCol="0">
            <a:spAutoFit/>
          </a:bodyPr>
          <a:lstStyle/>
          <a:p>
            <a:pPr marL="171450" indent="-171450">
              <a:buFont typeface="Arial" panose="020B0604020202020204" pitchFamily="34" charset="0"/>
              <a:buChar char="•"/>
            </a:pPr>
            <a:r>
              <a:rPr lang="en-US" sz="1000">
                <a:latin typeface="Roboto" panose="02000000000000000000" pitchFamily="2" charset="0"/>
                <a:ea typeface="Roboto" panose="02000000000000000000" pitchFamily="2" charset="0"/>
                <a:cs typeface="Roboto" panose="02000000000000000000" pitchFamily="2" charset="0"/>
              </a:rPr>
              <a:t>Bitcoins can be sent easily through the Internet, without having to trust middlemen.</a:t>
            </a:r>
          </a:p>
          <a:p>
            <a:pPr marL="171450" indent="-171450">
              <a:buFont typeface="Arial" panose="020B0604020202020204" pitchFamily="34" charset="0"/>
              <a:buChar char="•"/>
            </a:pPr>
            <a:r>
              <a:rPr lang="en-US" sz="1000">
                <a:latin typeface="Roboto" panose="02000000000000000000" pitchFamily="2" charset="0"/>
                <a:ea typeface="Roboto" panose="02000000000000000000" pitchFamily="2" charset="0"/>
                <a:cs typeface="Roboto" panose="02000000000000000000" pitchFamily="2" charset="0"/>
              </a:rPr>
              <a:t>Transactions are designed to be computationally prohibitive to reverse.</a:t>
            </a:r>
          </a:p>
          <a:p>
            <a:pPr marL="171450" indent="-171450">
              <a:buFont typeface="Arial" panose="020B0604020202020204" pitchFamily="34" charset="0"/>
              <a:buChar char="•"/>
            </a:pPr>
            <a:r>
              <a:rPr lang="en-US" sz="1000">
                <a:latin typeface="Roboto" panose="02000000000000000000" pitchFamily="2" charset="0"/>
                <a:ea typeface="Roboto" panose="02000000000000000000" pitchFamily="2" charset="0"/>
                <a:cs typeface="Roboto" panose="02000000000000000000" pitchFamily="2" charset="0"/>
              </a:rPr>
              <a:t>Be safe from instability caused by fractional reverse banking and central banks. The limited</a:t>
            </a:r>
            <a:br>
              <a:rPr lang="en-US" sz="1000">
                <a:latin typeface="Roboto" panose="02000000000000000000" pitchFamily="2" charset="0"/>
                <a:ea typeface="Roboto" panose="02000000000000000000" pitchFamily="2" charset="0"/>
                <a:cs typeface="Roboto" panose="02000000000000000000" pitchFamily="2" charset="0"/>
              </a:rPr>
            </a:br>
            <a:r>
              <a:rPr lang="en-US" sz="1000">
                <a:latin typeface="Roboto" panose="02000000000000000000" pitchFamily="2" charset="0"/>
                <a:ea typeface="Roboto" panose="02000000000000000000" pitchFamily="2" charset="0"/>
                <a:cs typeface="Roboto" panose="02000000000000000000" pitchFamily="2" charset="0"/>
              </a:rPr>
              <a:t>inflation of the Bitcoin system’s money supply is distributed evenly (by CPU power)</a:t>
            </a:r>
            <a:br>
              <a:rPr lang="en-US" sz="1000">
                <a:latin typeface="Roboto" panose="02000000000000000000" pitchFamily="2" charset="0"/>
                <a:ea typeface="Roboto" panose="02000000000000000000" pitchFamily="2" charset="0"/>
                <a:cs typeface="Roboto" panose="02000000000000000000" pitchFamily="2" charset="0"/>
              </a:rPr>
            </a:br>
            <a:r>
              <a:rPr lang="en-US" sz="1000">
                <a:latin typeface="Roboto" panose="02000000000000000000" pitchFamily="2" charset="0"/>
                <a:ea typeface="Roboto" panose="02000000000000000000" pitchFamily="2" charset="0"/>
                <a:cs typeface="Roboto" panose="02000000000000000000" pitchFamily="2" charset="0"/>
              </a:rPr>
              <a:t>throughout the network, not monopolized by banks.</a:t>
            </a:r>
          </a:p>
        </p:txBody>
      </p:sp>
      <p:sp>
        <p:nvSpPr>
          <p:cNvPr id="7" name="TextBox 6">
            <a:extLst>
              <a:ext uri="{FF2B5EF4-FFF2-40B4-BE49-F238E27FC236}">
                <a16:creationId xmlns:a16="http://schemas.microsoft.com/office/drawing/2014/main" id="{387D2E2D-B42C-49F1-2EF9-D863D69CB735}"/>
              </a:ext>
            </a:extLst>
          </p:cNvPr>
          <p:cNvSpPr txBox="1"/>
          <p:nvPr/>
        </p:nvSpPr>
        <p:spPr>
          <a:xfrm>
            <a:off x="2837754" y="1680411"/>
            <a:ext cx="4884671" cy="246221"/>
          </a:xfrm>
          <a:prstGeom prst="rect">
            <a:avLst/>
          </a:prstGeom>
          <a:noFill/>
        </p:spPr>
        <p:txBody>
          <a:bodyPr wrap="none" rtlCol="0">
            <a:spAutoFit/>
          </a:bodyPr>
          <a:lstStyle/>
          <a:p>
            <a:r>
              <a:rPr lang="en-US" sz="1000" i="1">
                <a:latin typeface="Roboto" panose="02000000000000000000" pitchFamily="2" charset="0"/>
                <a:ea typeface="Roboto" panose="02000000000000000000" pitchFamily="2" charset="0"/>
                <a:cs typeface="Roboto" panose="02000000000000000000" pitchFamily="2" charset="0"/>
              </a:rPr>
              <a:t>If you have version 0.3.9 or lower, please upgrade for an important security update!</a:t>
            </a:r>
          </a:p>
        </p:txBody>
      </p:sp>
      <p:sp>
        <p:nvSpPr>
          <p:cNvPr id="9" name="TextBox 8">
            <a:extLst>
              <a:ext uri="{FF2B5EF4-FFF2-40B4-BE49-F238E27FC236}">
                <a16:creationId xmlns:a16="http://schemas.microsoft.com/office/drawing/2014/main" id="{5856A08A-ECC1-97AE-C0A2-490F453C9A63}"/>
              </a:ext>
            </a:extLst>
          </p:cNvPr>
          <p:cNvSpPr txBox="1"/>
          <p:nvPr/>
        </p:nvSpPr>
        <p:spPr>
          <a:xfrm>
            <a:off x="2837754" y="2060192"/>
            <a:ext cx="3098092" cy="369332"/>
          </a:xfrm>
          <a:prstGeom prst="rect">
            <a:avLst/>
          </a:prstGeom>
          <a:noFill/>
        </p:spPr>
        <p:txBody>
          <a:bodyPr wrap="none" rtlCol="0">
            <a:spAutoFit/>
          </a:bodyPr>
          <a:lstStyle/>
          <a:p>
            <a:r>
              <a:rPr lang="en-US" b="1" i="1">
                <a:latin typeface="Times New Roman" panose="02020603050405020304" pitchFamily="18" charset="0"/>
                <a:cs typeface="Times New Roman" panose="02020603050405020304" pitchFamily="18" charset="0"/>
              </a:rPr>
              <a:t>Bitcoin P2P Virtual Currency</a:t>
            </a:r>
          </a:p>
        </p:txBody>
      </p:sp>
    </p:spTree>
    <p:extLst>
      <p:ext uri="{BB962C8B-B14F-4D97-AF65-F5344CB8AC3E}">
        <p14:creationId xmlns:p14="http://schemas.microsoft.com/office/powerpoint/2010/main" val="25323689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56CAFB-29BA-0CF1-A7C2-98765ADFB2E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A31DBB0F-6FAC-1B96-8030-8D1A3505DD9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126435" y="1"/>
            <a:ext cx="9939130" cy="6857998"/>
          </a:xfrm>
          <a:prstGeom prst="rect">
            <a:avLst/>
          </a:prstGeom>
        </p:spPr>
      </p:pic>
      <p:sp>
        <p:nvSpPr>
          <p:cNvPr id="6" name="Rectangle 5">
            <a:extLst>
              <a:ext uri="{FF2B5EF4-FFF2-40B4-BE49-F238E27FC236}">
                <a16:creationId xmlns:a16="http://schemas.microsoft.com/office/drawing/2014/main" id="{8EFA2188-EAEF-F396-21FE-B1B3C0DD41FD}"/>
              </a:ext>
            </a:extLst>
          </p:cNvPr>
          <p:cNvSpPr/>
          <p:nvPr/>
        </p:nvSpPr>
        <p:spPr>
          <a:xfrm>
            <a:off x="2486526" y="1259305"/>
            <a:ext cx="2610868"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4036D3-46F2-9B4A-27F9-42053F3943EA}"/>
              </a:ext>
            </a:extLst>
          </p:cNvPr>
          <p:cNvSpPr txBox="1"/>
          <p:nvPr/>
        </p:nvSpPr>
        <p:spPr>
          <a:xfrm>
            <a:off x="2562726" y="1259305"/>
            <a:ext cx="2534668"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P2P Virtual Currency</a:t>
            </a:r>
          </a:p>
        </p:txBody>
      </p:sp>
      <p:sp>
        <p:nvSpPr>
          <p:cNvPr id="7" name="Rectangle 6">
            <a:extLst>
              <a:ext uri="{FF2B5EF4-FFF2-40B4-BE49-F238E27FC236}">
                <a16:creationId xmlns:a16="http://schemas.microsoft.com/office/drawing/2014/main" id="{5D0E616D-6ED9-AA4A-C4A5-FBEED8EA9DDB}"/>
              </a:ext>
            </a:extLst>
          </p:cNvPr>
          <p:cNvSpPr/>
          <p:nvPr/>
        </p:nvSpPr>
        <p:spPr>
          <a:xfrm>
            <a:off x="2402304" y="1876925"/>
            <a:ext cx="7018421"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0D903BB-5F8D-F0E6-3D2C-2FF5C8F6AF35}"/>
              </a:ext>
            </a:extLst>
          </p:cNvPr>
          <p:cNvSpPr txBox="1"/>
          <p:nvPr/>
        </p:nvSpPr>
        <p:spPr>
          <a:xfrm>
            <a:off x="2534652" y="1965156"/>
            <a:ext cx="6699270" cy="415498"/>
          </a:xfrm>
          <a:prstGeom prst="rect">
            <a:avLst/>
          </a:prstGeom>
          <a:noFill/>
        </p:spPr>
        <p:txBody>
          <a:bodyPr wrap="none" rtlCol="0">
            <a:spAutoFit/>
          </a:bodyPr>
          <a:lstStyle/>
          <a:p>
            <a:r>
              <a:rPr lang="en-US" sz="1050" b="1">
                <a:latin typeface="Roboto" panose="02000000000000000000" pitchFamily="2" charset="0"/>
                <a:ea typeface="Roboto" panose="02000000000000000000" pitchFamily="2" charset="0"/>
                <a:cs typeface="Roboto" panose="02000000000000000000" pitchFamily="2" charset="0"/>
              </a:rPr>
              <a:t>Bitcoin is a peer-to-peer currency. Peer-to-peer means that no central authority issues new money or tracks</a:t>
            </a:r>
            <a:br>
              <a:rPr lang="en-US" sz="1050" b="1">
                <a:latin typeface="Roboto" panose="02000000000000000000" pitchFamily="2" charset="0"/>
                <a:ea typeface="Roboto" panose="02000000000000000000" pitchFamily="2" charset="0"/>
                <a:cs typeface="Roboto" panose="02000000000000000000" pitchFamily="2" charset="0"/>
              </a:rPr>
            </a:br>
            <a:r>
              <a:rPr lang="en-US" sz="1050" b="1">
                <a:latin typeface="Roboto" panose="02000000000000000000" pitchFamily="2" charset="0"/>
                <a:ea typeface="Roboto" panose="02000000000000000000" pitchFamily="2" charset="0"/>
                <a:cs typeface="Roboto" panose="02000000000000000000" pitchFamily="2" charset="0"/>
              </a:rPr>
              <a:t>transactions. These tasks are managed collectively by the network.</a:t>
            </a:r>
          </a:p>
        </p:txBody>
      </p:sp>
      <p:sp>
        <p:nvSpPr>
          <p:cNvPr id="12" name="Rectangle 11">
            <a:extLst>
              <a:ext uri="{FF2B5EF4-FFF2-40B4-BE49-F238E27FC236}">
                <a16:creationId xmlns:a16="http://schemas.microsoft.com/office/drawing/2014/main" id="{85349338-3942-1432-AA0B-72102E1EF6DD}"/>
              </a:ext>
            </a:extLst>
          </p:cNvPr>
          <p:cNvSpPr/>
          <p:nvPr/>
        </p:nvSpPr>
        <p:spPr>
          <a:xfrm>
            <a:off x="2486526" y="2434388"/>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FF45670-6E9A-9D1F-91C1-C6E035CF2414}"/>
              </a:ext>
            </a:extLst>
          </p:cNvPr>
          <p:cNvSpPr txBox="1"/>
          <p:nvPr/>
        </p:nvSpPr>
        <p:spPr>
          <a:xfrm>
            <a:off x="2534652" y="2488936"/>
            <a:ext cx="1390124" cy="400110"/>
          </a:xfrm>
          <a:prstGeom prst="rect">
            <a:avLst/>
          </a:prstGeom>
          <a:noFill/>
        </p:spPr>
        <p:txBody>
          <a:bodyPr wrap="none" rtlCol="0">
            <a:spAutoFit/>
          </a:bodyPr>
          <a:lstStyle/>
          <a:p>
            <a:r>
              <a:rPr lang="en-US" sz="2000">
                <a:solidFill>
                  <a:srgbClr val="3B323E"/>
                </a:solidFill>
                <a:latin typeface="Roboto" panose="02000000000000000000" pitchFamily="2" charset="0"/>
                <a:ea typeface="Roboto" panose="02000000000000000000" pitchFamily="2" charset="0"/>
                <a:cs typeface="Roboto" panose="02000000000000000000" pitchFamily="2" charset="0"/>
              </a:rPr>
              <a:t>Resources</a:t>
            </a:r>
          </a:p>
        </p:txBody>
      </p:sp>
      <p:sp>
        <p:nvSpPr>
          <p:cNvPr id="9" name="TextBox 8">
            <a:extLst>
              <a:ext uri="{FF2B5EF4-FFF2-40B4-BE49-F238E27FC236}">
                <a16:creationId xmlns:a16="http://schemas.microsoft.com/office/drawing/2014/main" id="{1B1110F9-23F4-96BB-EC27-DCC9D48529DC}"/>
              </a:ext>
            </a:extLst>
          </p:cNvPr>
          <p:cNvSpPr txBox="1"/>
          <p:nvPr/>
        </p:nvSpPr>
        <p:spPr>
          <a:xfrm>
            <a:off x="6023810" y="2488936"/>
            <a:ext cx="1324402" cy="400110"/>
          </a:xfrm>
          <a:prstGeom prst="rect">
            <a:avLst/>
          </a:prstGeom>
          <a:noFill/>
        </p:spPr>
        <p:txBody>
          <a:bodyPr wrap="none" rtlCol="0">
            <a:spAutoFit/>
          </a:bodyPr>
          <a:lstStyle/>
          <a:p>
            <a:r>
              <a:rPr lang="en-US" sz="2000">
                <a:solidFill>
                  <a:srgbClr val="3B323E"/>
                </a:solidFill>
                <a:latin typeface="Roboto" panose="02000000000000000000" pitchFamily="2" charset="0"/>
                <a:ea typeface="Roboto" panose="02000000000000000000" pitchFamily="2" charset="0"/>
                <a:cs typeface="Roboto" panose="02000000000000000000" pitchFamily="2" charset="0"/>
              </a:rPr>
              <a:t>Download</a:t>
            </a:r>
          </a:p>
        </p:txBody>
      </p:sp>
      <p:sp>
        <p:nvSpPr>
          <p:cNvPr id="13" name="Rectangle 12">
            <a:extLst>
              <a:ext uri="{FF2B5EF4-FFF2-40B4-BE49-F238E27FC236}">
                <a16:creationId xmlns:a16="http://schemas.microsoft.com/office/drawing/2014/main" id="{BF73613B-850D-80B5-95E8-2D0AB021F5C2}"/>
              </a:ext>
            </a:extLst>
          </p:cNvPr>
          <p:cNvSpPr/>
          <p:nvPr/>
        </p:nvSpPr>
        <p:spPr>
          <a:xfrm>
            <a:off x="2402304" y="4232577"/>
            <a:ext cx="5394158" cy="5574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ED7AAAB-C99A-E201-E505-4E382F07FC49}"/>
              </a:ext>
            </a:extLst>
          </p:cNvPr>
          <p:cNvSpPr txBox="1"/>
          <p:nvPr/>
        </p:nvSpPr>
        <p:spPr>
          <a:xfrm>
            <a:off x="2534652" y="4389930"/>
            <a:ext cx="994183" cy="400110"/>
          </a:xfrm>
          <a:prstGeom prst="rect">
            <a:avLst/>
          </a:prstGeom>
          <a:noFill/>
        </p:spPr>
        <p:txBody>
          <a:bodyPr wrap="none" rtlCol="0">
            <a:spAutoFit/>
          </a:bodyPr>
          <a:lstStyle/>
          <a:p>
            <a:r>
              <a:rPr lang="en-US" sz="2000">
                <a:solidFill>
                  <a:srgbClr val="3B323E"/>
                </a:solidFill>
                <a:latin typeface="Roboto" panose="02000000000000000000" pitchFamily="2" charset="0"/>
                <a:ea typeface="Roboto" panose="02000000000000000000" pitchFamily="2" charset="0"/>
                <a:cs typeface="Roboto" panose="02000000000000000000" pitchFamily="2" charset="0"/>
              </a:rPr>
              <a:t>Project</a:t>
            </a:r>
          </a:p>
        </p:txBody>
      </p:sp>
      <p:sp>
        <p:nvSpPr>
          <p:cNvPr id="11" name="TextBox 10">
            <a:extLst>
              <a:ext uri="{FF2B5EF4-FFF2-40B4-BE49-F238E27FC236}">
                <a16:creationId xmlns:a16="http://schemas.microsoft.com/office/drawing/2014/main" id="{56CDDC96-BDEB-C7A8-459F-CC5E172B893E}"/>
              </a:ext>
            </a:extLst>
          </p:cNvPr>
          <p:cNvSpPr txBox="1"/>
          <p:nvPr/>
        </p:nvSpPr>
        <p:spPr>
          <a:xfrm>
            <a:off x="6023810" y="4277629"/>
            <a:ext cx="1495922" cy="400110"/>
          </a:xfrm>
          <a:prstGeom prst="rect">
            <a:avLst/>
          </a:prstGeom>
          <a:noFill/>
        </p:spPr>
        <p:txBody>
          <a:bodyPr wrap="none" rtlCol="0">
            <a:spAutoFit/>
          </a:bodyPr>
          <a:lstStyle/>
          <a:p>
            <a:r>
              <a:rPr lang="en-US" sz="2000">
                <a:solidFill>
                  <a:srgbClr val="3B323E"/>
                </a:solidFill>
                <a:latin typeface="Roboto" panose="02000000000000000000" pitchFamily="2" charset="0"/>
                <a:ea typeface="Roboto" panose="02000000000000000000" pitchFamily="2" charset="0"/>
                <a:cs typeface="Roboto" panose="02000000000000000000" pitchFamily="2" charset="0"/>
              </a:rPr>
              <a:t>Community</a:t>
            </a:r>
          </a:p>
        </p:txBody>
      </p:sp>
      <p:sp>
        <p:nvSpPr>
          <p:cNvPr id="15" name="Rectangle 14">
            <a:extLst>
              <a:ext uri="{FF2B5EF4-FFF2-40B4-BE49-F238E27FC236}">
                <a16:creationId xmlns:a16="http://schemas.microsoft.com/office/drawing/2014/main" id="{1C3D9A21-8AB6-45B9-C785-8F7DB866CB94}"/>
              </a:ext>
            </a:extLst>
          </p:cNvPr>
          <p:cNvSpPr/>
          <p:nvPr/>
        </p:nvSpPr>
        <p:spPr>
          <a:xfrm>
            <a:off x="2783303" y="3018327"/>
            <a:ext cx="3128211" cy="13154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2418BEB-728E-5040-CB5C-B25D13F42AD1}"/>
              </a:ext>
            </a:extLst>
          </p:cNvPr>
          <p:cNvSpPr txBox="1"/>
          <p:nvPr/>
        </p:nvSpPr>
        <p:spPr>
          <a:xfrm>
            <a:off x="2952135" y="2982466"/>
            <a:ext cx="2521844" cy="1384995"/>
          </a:xfrm>
          <a:prstGeom prst="rect">
            <a:avLst/>
          </a:prstGeom>
          <a:noFill/>
        </p:spPr>
        <p:txBody>
          <a:bodyPr wrap="none" rtlCol="0">
            <a:spAutoFit/>
          </a:bodyPr>
          <a:lstStyle/>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What is Bitcoin?</a:t>
            </a:r>
          </a:p>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FAQ</a:t>
            </a:r>
          </a:p>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Wiki/Help</a:t>
            </a:r>
          </a:p>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Forum</a:t>
            </a:r>
          </a:p>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Bitcoin-accepting Merchants</a:t>
            </a:r>
          </a:p>
          <a:p>
            <a:r>
              <a:rPr lang="en-US" sz="1400" b="1" u="sng">
                <a:solidFill>
                  <a:srgbClr val="AB3D4E"/>
                </a:solidFill>
                <a:latin typeface="Roboto" panose="02000000000000000000" pitchFamily="2" charset="0"/>
                <a:ea typeface="Roboto" panose="02000000000000000000" pitchFamily="2" charset="0"/>
                <a:cs typeface="Roboto" panose="02000000000000000000" pitchFamily="2" charset="0"/>
              </a:rPr>
              <a:t>Merchant </a:t>
            </a:r>
            <a:r>
              <a:rPr lang="en-US" sz="1400" b="1" u="sng" err="1">
                <a:solidFill>
                  <a:srgbClr val="AB3D4E"/>
                </a:solidFill>
                <a:latin typeface="Roboto" panose="02000000000000000000" pitchFamily="2" charset="0"/>
                <a:ea typeface="Roboto" panose="02000000000000000000" pitchFamily="2" charset="0"/>
                <a:cs typeface="Roboto" panose="02000000000000000000" pitchFamily="2" charset="0"/>
              </a:rPr>
              <a:t>Howto</a:t>
            </a:r>
            <a:endParaRPr lang="en-US" sz="1400" b="1" u="sng">
              <a:solidFill>
                <a:srgbClr val="AB3D4E"/>
              </a:solidFill>
              <a:latin typeface="Roboto" panose="02000000000000000000" pitchFamily="2" charset="0"/>
              <a:ea typeface="Roboto" panose="02000000000000000000" pitchFamily="2" charset="0"/>
              <a:cs typeface="Roboto" panose="02000000000000000000" pitchFamily="2" charset="0"/>
            </a:endParaRPr>
          </a:p>
        </p:txBody>
      </p:sp>
      <p:sp>
        <p:nvSpPr>
          <p:cNvPr id="18" name="Rectangle 17">
            <a:extLst>
              <a:ext uri="{FF2B5EF4-FFF2-40B4-BE49-F238E27FC236}">
                <a16:creationId xmlns:a16="http://schemas.microsoft.com/office/drawing/2014/main" id="{7DED90F9-67D9-DF81-0737-109FA5B59B6B}"/>
              </a:ext>
            </a:extLst>
          </p:cNvPr>
          <p:cNvSpPr/>
          <p:nvPr/>
        </p:nvSpPr>
        <p:spPr>
          <a:xfrm>
            <a:off x="2460934" y="4743712"/>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9A6659A-173E-5077-0951-C29831C9D56F}"/>
              </a:ext>
            </a:extLst>
          </p:cNvPr>
          <p:cNvSpPr txBox="1">
            <a:spLocks/>
          </p:cNvSpPr>
          <p:nvPr/>
        </p:nvSpPr>
        <p:spPr>
          <a:xfrm>
            <a:off x="2486526" y="4848833"/>
            <a:ext cx="3706464" cy="1869743"/>
          </a:xfrm>
          <a:prstGeom prst="rect">
            <a:avLst/>
          </a:prstGeom>
          <a:noFill/>
        </p:spPr>
        <p:txBody>
          <a:bodyPr wrap="none" rtlCol="0">
            <a:spAutoFit/>
          </a:bodyPr>
          <a:lstStyle/>
          <a:p>
            <a:pPr marL="285750" indent="-285750">
              <a:buFont typeface="Arial" panose="020B0604020202020204" pitchFamily="34" charset="0"/>
              <a:buChar char="•"/>
            </a:pPr>
            <a:r>
              <a:rPr lang="en-US" sz="1050">
                <a:latin typeface="Roboto" panose="02000000000000000000" pitchFamily="2" charset="0"/>
                <a:ea typeface="Roboto" panose="02000000000000000000" pitchFamily="2" charset="0"/>
                <a:cs typeface="Roboto" panose="02000000000000000000" pitchFamily="2" charset="0"/>
              </a:rPr>
              <a:t>Community-driven open source, released under the</a:t>
            </a:r>
            <a:br>
              <a:rPr lang="en-US" sz="1050">
                <a:latin typeface="Roboto" panose="02000000000000000000" pitchFamily="2" charset="0"/>
                <a:ea typeface="Roboto" panose="02000000000000000000" pitchFamily="2" charset="0"/>
                <a:cs typeface="Roboto" panose="02000000000000000000" pitchFamily="2" charset="0"/>
              </a:rPr>
            </a:b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MIT license</a:t>
            </a:r>
          </a:p>
          <a:p>
            <a:pPr marL="285750" indent="-285750">
              <a:buFont typeface="Arial" panose="020B0604020202020204" pitchFamily="34" charset="0"/>
              <a:buChar char="•"/>
            </a:pPr>
            <a:r>
              <a:rPr lang="en-US" sz="1050">
                <a:latin typeface="Roboto" panose="02000000000000000000" pitchFamily="2" charset="0"/>
                <a:ea typeface="Roboto" panose="02000000000000000000" pitchFamily="2" charset="0"/>
                <a:cs typeface="Roboto" panose="02000000000000000000" pitchFamily="2" charset="0"/>
              </a:rPr>
              <a:t>Project Developers</a:t>
            </a:r>
          </a:p>
          <a:p>
            <a:pPr lvl="1"/>
            <a:r>
              <a:rPr lang="en-US" sz="1050">
                <a:latin typeface="Roboto" panose="02000000000000000000" pitchFamily="2" charset="0"/>
                <a:ea typeface="Roboto" panose="02000000000000000000" pitchFamily="2" charset="0"/>
                <a:cs typeface="Roboto" panose="02000000000000000000" pitchFamily="2" charset="0"/>
              </a:rPr>
              <a:t>Satoshi Nakamoto</a:t>
            </a:r>
          </a:p>
          <a:p>
            <a:pPr lvl="1"/>
            <a:r>
              <a:rPr lang="en-US" sz="1050">
                <a:latin typeface="Roboto" panose="02000000000000000000" pitchFamily="2" charset="0"/>
                <a:ea typeface="Roboto" panose="02000000000000000000" pitchFamily="2" charset="0"/>
                <a:cs typeface="Roboto" panose="02000000000000000000" pitchFamily="2" charset="0"/>
              </a:rPr>
              <a:t>Gavin Andersen - </a:t>
            </a:r>
            <a:r>
              <a:rPr lang="en-US" sz="1050">
                <a:latin typeface="Roboto" panose="02000000000000000000" pitchFamily="2" charset="0"/>
                <a:ea typeface="Roboto" panose="02000000000000000000" pitchFamily="2" charset="0"/>
                <a:cs typeface="Roboto" panose="02000000000000000000" pitchFamily="2" charset="0"/>
                <a:hlinkClick r:id="rId3"/>
              </a:rPr>
              <a:t>gavinandersen@gmail.com</a:t>
            </a:r>
            <a:r>
              <a:rPr lang="en-US" sz="1050">
                <a:latin typeface="Roboto" panose="02000000000000000000" pitchFamily="2" charset="0"/>
                <a:ea typeface="Roboto" panose="02000000000000000000" pitchFamily="2" charset="0"/>
                <a:cs typeface="Roboto" panose="02000000000000000000" pitchFamily="2" charset="0"/>
              </a:rPr>
              <a:t> (</a:t>
            </a: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a:latin typeface="Roboto" panose="02000000000000000000" pitchFamily="2" charset="0"/>
                <a:ea typeface="Roboto" panose="02000000000000000000" pitchFamily="2" charset="0"/>
                <a:cs typeface="Roboto" panose="02000000000000000000" pitchFamily="2" charset="0"/>
              </a:rPr>
              <a:t>)</a:t>
            </a:r>
          </a:p>
          <a:p>
            <a:pPr lvl="1"/>
            <a:r>
              <a:rPr lang="en-US" sz="1050" err="1">
                <a:latin typeface="Roboto" panose="02000000000000000000" pitchFamily="2" charset="0"/>
                <a:ea typeface="Roboto" panose="02000000000000000000" pitchFamily="2" charset="0"/>
                <a:cs typeface="Roboto" panose="02000000000000000000" pitchFamily="2" charset="0"/>
              </a:rPr>
              <a:t>Martti</a:t>
            </a:r>
            <a:r>
              <a:rPr lang="en-US" sz="1050">
                <a:latin typeface="Roboto" panose="02000000000000000000" pitchFamily="2" charset="0"/>
                <a:ea typeface="Roboto" panose="02000000000000000000" pitchFamily="2" charset="0"/>
                <a:cs typeface="Roboto" panose="02000000000000000000" pitchFamily="2" charset="0"/>
              </a:rPr>
              <a:t> </a:t>
            </a:r>
            <a:r>
              <a:rPr lang="en-US" sz="1050" err="1">
                <a:latin typeface="Roboto" panose="02000000000000000000" pitchFamily="2" charset="0"/>
                <a:ea typeface="Roboto" panose="02000000000000000000" pitchFamily="2" charset="0"/>
                <a:cs typeface="Roboto" panose="02000000000000000000" pitchFamily="2" charset="0"/>
              </a:rPr>
              <a:t>Malmi</a:t>
            </a:r>
            <a:r>
              <a:rPr lang="en-US" sz="1050">
                <a:latin typeface="Roboto" panose="02000000000000000000" pitchFamily="2" charset="0"/>
                <a:ea typeface="Roboto" panose="02000000000000000000" pitchFamily="2" charset="0"/>
                <a:cs typeface="Roboto" panose="02000000000000000000" pitchFamily="2" charset="0"/>
              </a:rPr>
              <a:t> – </a:t>
            </a:r>
            <a:r>
              <a:rPr lang="en-US" sz="1050">
                <a:latin typeface="Roboto" panose="02000000000000000000" pitchFamily="2" charset="0"/>
                <a:ea typeface="Roboto" panose="02000000000000000000" pitchFamily="2" charset="0"/>
                <a:cs typeface="Roboto" panose="02000000000000000000" pitchFamily="2" charset="0"/>
                <a:hlinkClick r:id="rId4"/>
              </a:rPr>
              <a:t>marti.malmi@aalto.fi</a:t>
            </a:r>
            <a:r>
              <a:rPr lang="en-US" sz="1050">
                <a:latin typeface="Roboto" panose="02000000000000000000" pitchFamily="2" charset="0"/>
                <a:ea typeface="Roboto" panose="02000000000000000000" pitchFamily="2" charset="0"/>
                <a:cs typeface="Roboto" panose="02000000000000000000" pitchFamily="2" charset="0"/>
              </a:rPr>
              <a:t> (</a:t>
            </a: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PGP</a:t>
            </a:r>
            <a:r>
              <a:rPr lang="en-US" sz="1050">
                <a:latin typeface="Roboto" panose="02000000000000000000" pitchFamily="2" charset="0"/>
                <a:ea typeface="Roboto" panose="02000000000000000000" pitchFamily="2" charset="0"/>
                <a:cs typeface="Roboto" panose="02000000000000000000" pitchFamily="2" charset="0"/>
              </a:rPr>
              <a:t>)</a:t>
            </a:r>
          </a:p>
          <a:p>
            <a:pPr lvl="1"/>
            <a:r>
              <a:rPr lang="en-US" sz="1050" err="1">
                <a:latin typeface="Roboto" panose="02000000000000000000" pitchFamily="2" charset="0"/>
                <a:ea typeface="Roboto" panose="02000000000000000000" pitchFamily="2" charset="0"/>
                <a:cs typeface="Roboto" panose="02000000000000000000" pitchFamily="2" charset="0"/>
              </a:rPr>
              <a:t>Laszio</a:t>
            </a:r>
            <a:r>
              <a:rPr lang="en-US" sz="1050">
                <a:latin typeface="Roboto" panose="02000000000000000000" pitchFamily="2" charset="0"/>
                <a:ea typeface="Roboto" panose="02000000000000000000" pitchFamily="2" charset="0"/>
                <a:cs typeface="Roboto" panose="02000000000000000000" pitchFamily="2" charset="0"/>
              </a:rPr>
              <a:t> </a:t>
            </a:r>
            <a:r>
              <a:rPr lang="en-US" sz="1050" err="1">
                <a:latin typeface="Roboto" panose="02000000000000000000" pitchFamily="2" charset="0"/>
                <a:ea typeface="Roboto" panose="02000000000000000000" pitchFamily="2" charset="0"/>
                <a:cs typeface="Roboto" panose="02000000000000000000" pitchFamily="2" charset="0"/>
              </a:rPr>
              <a:t>Hanyecz</a:t>
            </a:r>
            <a:endParaRPr lang="en-US" sz="1050">
              <a:latin typeface="Roboto" panose="02000000000000000000" pitchFamily="2" charset="0"/>
              <a:ea typeface="Roboto" panose="02000000000000000000" pitchFamily="2" charset="0"/>
              <a:cs typeface="Roboto" panose="02000000000000000000" pitchFamily="2" charset="0"/>
            </a:endParaRPr>
          </a:p>
          <a:p>
            <a:pPr lvl="1"/>
            <a:r>
              <a:rPr lang="en-US" sz="1050">
                <a:latin typeface="Roboto" panose="02000000000000000000" pitchFamily="2" charset="0"/>
                <a:ea typeface="Roboto" panose="02000000000000000000" pitchFamily="2" charset="0"/>
                <a:cs typeface="Roboto" panose="02000000000000000000" pitchFamily="2" charset="0"/>
              </a:rPr>
              <a:t>Nils Schneider</a:t>
            </a:r>
          </a:p>
          <a:p>
            <a:pPr lvl="1"/>
            <a:r>
              <a:rPr lang="en-US" sz="1050">
                <a:latin typeface="Roboto" panose="02000000000000000000" pitchFamily="2" charset="0"/>
                <a:ea typeface="Roboto" panose="02000000000000000000" pitchFamily="2" charset="0"/>
                <a:cs typeface="Roboto" panose="02000000000000000000" pitchFamily="2" charset="0"/>
              </a:rPr>
              <a:t>Amir </a:t>
            </a:r>
            <a:r>
              <a:rPr lang="en-US" sz="1050" err="1">
                <a:latin typeface="Roboto" panose="02000000000000000000" pitchFamily="2" charset="0"/>
                <a:ea typeface="Roboto" panose="02000000000000000000" pitchFamily="2" charset="0"/>
                <a:cs typeface="Roboto" panose="02000000000000000000" pitchFamily="2" charset="0"/>
              </a:rPr>
              <a:t>Taaki</a:t>
            </a:r>
            <a:endParaRPr lang="en-US" sz="105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a:latin typeface="Roboto" panose="02000000000000000000" pitchFamily="2" charset="0"/>
                <a:ea typeface="Roboto" panose="02000000000000000000" pitchFamily="2" charset="0"/>
                <a:cs typeface="Roboto" panose="02000000000000000000" pitchFamily="2" charset="0"/>
              </a:rPr>
              <a:t>Press mailing list for presentation and interview</a:t>
            </a:r>
            <a:br>
              <a:rPr lang="en-US" sz="1050">
                <a:latin typeface="Roboto" panose="02000000000000000000" pitchFamily="2" charset="0"/>
                <a:ea typeface="Roboto" panose="02000000000000000000" pitchFamily="2" charset="0"/>
                <a:cs typeface="Roboto" panose="02000000000000000000" pitchFamily="2" charset="0"/>
              </a:rPr>
            </a:br>
            <a:r>
              <a:rPr lang="en-US" sz="1050">
                <a:latin typeface="Roboto" panose="02000000000000000000" pitchFamily="2" charset="0"/>
                <a:ea typeface="Roboto" panose="02000000000000000000" pitchFamily="2" charset="0"/>
                <a:cs typeface="Roboto" panose="02000000000000000000" pitchFamily="2" charset="0"/>
              </a:rPr>
              <a:t>requests: bitcoin-press@lists.sourceforge.net</a:t>
            </a:r>
          </a:p>
        </p:txBody>
      </p:sp>
      <p:sp>
        <p:nvSpPr>
          <p:cNvPr id="20" name="Rectangle 19">
            <a:extLst>
              <a:ext uri="{FF2B5EF4-FFF2-40B4-BE49-F238E27FC236}">
                <a16:creationId xmlns:a16="http://schemas.microsoft.com/office/drawing/2014/main" id="{60BFC1EA-4FA8-E864-DAF8-F9714F6299D7}"/>
              </a:ext>
            </a:extLst>
          </p:cNvPr>
          <p:cNvSpPr/>
          <p:nvPr/>
        </p:nvSpPr>
        <p:spPr>
          <a:xfrm>
            <a:off x="6059456" y="4719507"/>
            <a:ext cx="3635066" cy="19748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4FFDD094-DDC4-5F8B-7D6A-46F1597401E5}"/>
              </a:ext>
            </a:extLst>
          </p:cNvPr>
          <p:cNvSpPr txBox="1">
            <a:spLocks/>
          </p:cNvSpPr>
          <p:nvPr/>
        </p:nvSpPr>
        <p:spPr>
          <a:xfrm>
            <a:off x="5962466" y="4795989"/>
            <a:ext cx="3667992" cy="1708160"/>
          </a:xfrm>
          <a:prstGeom prst="rect">
            <a:avLst/>
          </a:prstGeom>
          <a:noFill/>
        </p:spPr>
        <p:txBody>
          <a:bodyPr wrap="none" rtlCol="0">
            <a:spAutoFit/>
          </a:bodyPr>
          <a:lstStyle/>
          <a:p>
            <a:pPr marL="285750" indent="-285750">
              <a:buFont typeface="Arial" panose="020B0604020202020204" pitchFamily="34" charset="0"/>
              <a:buChar char="•"/>
            </a:pPr>
            <a:r>
              <a:rPr lang="en-US" sz="1050">
                <a:latin typeface="Roboto" panose="02000000000000000000" pitchFamily="2" charset="0"/>
                <a:ea typeface="Roboto" panose="02000000000000000000" pitchFamily="2" charset="0"/>
                <a:cs typeface="Roboto" panose="02000000000000000000" pitchFamily="2" charset="0"/>
              </a:rPr>
              <a:t>Join the </a:t>
            </a: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Bitcoin Forum</a:t>
            </a:r>
          </a:p>
          <a:p>
            <a:pPr marL="285750" indent="-285750">
              <a:buFont typeface="Arial" panose="020B0604020202020204" pitchFamily="34" charset="0"/>
              <a:buChar char="•"/>
            </a:pPr>
            <a:r>
              <a:rPr lang="en-US" sz="1050">
                <a:latin typeface="Roboto" panose="02000000000000000000" pitchFamily="2" charset="0"/>
                <a:ea typeface="Roboto" panose="02000000000000000000" pitchFamily="2" charset="0"/>
                <a:cs typeface="Roboto" panose="02000000000000000000" pitchFamily="2" charset="0"/>
              </a:rPr>
              <a:t>Join the project’s lively IRC channels on the </a:t>
            </a:r>
            <a:r>
              <a:rPr lang="en-US" sz="1050" u="sng" err="1">
                <a:solidFill>
                  <a:srgbClr val="AB3D4E"/>
                </a:solidFill>
                <a:latin typeface="Roboto" panose="02000000000000000000" pitchFamily="2" charset="0"/>
                <a:ea typeface="Roboto" panose="02000000000000000000" pitchFamily="2" charset="0"/>
                <a:cs typeface="Roboto" panose="02000000000000000000" pitchFamily="2" charset="0"/>
              </a:rPr>
              <a:t>FreeNode</a:t>
            </a:r>
            <a:b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br>
            <a:r>
              <a:rPr lang="en-US" sz="1050">
                <a:latin typeface="Roboto" panose="02000000000000000000" pitchFamily="2" charset="0"/>
                <a:ea typeface="Roboto" panose="02000000000000000000" pitchFamily="2" charset="0"/>
                <a:cs typeface="Roboto" panose="02000000000000000000" pitchFamily="2" charset="0"/>
              </a:rPr>
              <a:t>network or use the </a:t>
            </a:r>
            <a:r>
              <a:rPr lang="en-US" sz="1050" u="sng" err="1">
                <a:solidFill>
                  <a:srgbClr val="AB3D4E"/>
                </a:solidFill>
                <a:latin typeface="Roboto" panose="02000000000000000000" pitchFamily="2" charset="0"/>
                <a:ea typeface="Roboto" panose="02000000000000000000" pitchFamily="2" charset="0"/>
                <a:cs typeface="Roboto" panose="02000000000000000000" pitchFamily="2" charset="0"/>
              </a:rPr>
              <a:t>FreeNode</a:t>
            </a: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 Web IRC</a:t>
            </a:r>
            <a:r>
              <a:rPr lang="en-US" sz="1050">
                <a:latin typeface="Roboto" panose="02000000000000000000" pitchFamily="2" charset="0"/>
                <a:ea typeface="Roboto" panose="02000000000000000000" pitchFamily="2" charset="0"/>
                <a:cs typeface="Roboto" panose="02000000000000000000" pitchFamily="2" charset="0"/>
              </a:rPr>
              <a:t>.</a:t>
            </a:r>
          </a:p>
          <a:p>
            <a:pPr lvl="1"/>
            <a:r>
              <a:rPr lang="en-US" sz="1050">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050">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050">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050">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050">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Twitter Search</a:t>
            </a:r>
            <a:endParaRPr lang="en-US" sz="1050">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050" u="sng">
                <a:solidFill>
                  <a:srgbClr val="AB3D4E"/>
                </a:solidFill>
                <a:latin typeface="Roboto" panose="02000000000000000000" pitchFamily="2" charset="0"/>
                <a:ea typeface="Roboto" panose="02000000000000000000" pitchFamily="2" charset="0"/>
                <a:cs typeface="Roboto" panose="02000000000000000000" pitchFamily="2" charset="0"/>
              </a:rPr>
              <a:t>Facebook Page</a:t>
            </a:r>
            <a:endParaRPr lang="en-US" sz="105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053124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08F7D3-2AFA-70FB-E992-735D6EA46B3C}"/>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B009CDA-59B3-3A81-FE6C-71AE489883B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946001" y="429127"/>
            <a:ext cx="10299998" cy="5999746"/>
          </a:xfrm>
          <a:prstGeom prst="rect">
            <a:avLst/>
          </a:prstGeom>
        </p:spPr>
      </p:pic>
      <p:sp>
        <p:nvSpPr>
          <p:cNvPr id="6" name="Rectangle 5">
            <a:extLst>
              <a:ext uri="{FF2B5EF4-FFF2-40B4-BE49-F238E27FC236}">
                <a16:creationId xmlns:a16="http://schemas.microsoft.com/office/drawing/2014/main" id="{ABE17A1D-5BEF-E848-8B37-5C41F4C43D80}"/>
              </a:ext>
            </a:extLst>
          </p:cNvPr>
          <p:cNvSpPr>
            <a:spLocks noGrp="1" noRot="1" noMove="1" noResize="1" noEditPoints="1" noAdjustHandles="1" noChangeArrowheads="1" noChangeShapeType="1"/>
          </p:cNvSpPr>
          <p:nvPr/>
        </p:nvSpPr>
        <p:spPr>
          <a:xfrm>
            <a:off x="1219200" y="1199147"/>
            <a:ext cx="6529137" cy="469232"/>
          </a:xfrm>
          <a:prstGeom prst="rect">
            <a:avLst/>
          </a:prstGeom>
          <a:solidFill>
            <a:srgbClr val="016AB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4CCF503-C1AD-A317-3FA4-8BC99D1EE503}"/>
              </a:ext>
            </a:extLst>
          </p:cNvPr>
          <p:cNvSpPr>
            <a:spLocks noGrp="1" noRot="1" noMove="1" noResize="1" noEditPoints="1" noAdjustHandles="1" noChangeArrowheads="1" noChangeShapeType="1"/>
          </p:cNvSpPr>
          <p:nvPr/>
        </p:nvSpPr>
        <p:spPr>
          <a:xfrm>
            <a:off x="1242550" y="1668378"/>
            <a:ext cx="6529137" cy="525379"/>
          </a:xfrm>
          <a:prstGeom prst="rect">
            <a:avLst/>
          </a:prstGeom>
          <a:solidFill>
            <a:srgbClr val="0279B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F81C9F3-69DA-0D67-F245-F1E5E656FA37}"/>
              </a:ext>
            </a:extLst>
          </p:cNvPr>
          <p:cNvSpPr>
            <a:spLocks noGrp="1" noRot="1" noMove="1" noResize="1" noEditPoints="1" noAdjustHandles="1" noChangeArrowheads="1" noChangeShapeType="1"/>
          </p:cNvSpPr>
          <p:nvPr/>
        </p:nvSpPr>
        <p:spPr>
          <a:xfrm>
            <a:off x="8077200" y="673769"/>
            <a:ext cx="1399032" cy="325975"/>
          </a:xfrm>
          <a:prstGeom prst="rect">
            <a:avLst/>
          </a:prstGeom>
          <a:solidFill>
            <a:srgbClr val="ECEC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1AEC095-8C52-7F7F-8B95-26E704FD25D7}"/>
              </a:ext>
            </a:extLst>
          </p:cNvPr>
          <p:cNvSpPr>
            <a:spLocks noGrp="1" noRot="1" noMove="1" noResize="1" noEditPoints="1" noAdjustHandles="1" noChangeArrowheads="1" noChangeShapeType="1"/>
          </p:cNvSpPr>
          <p:nvPr/>
        </p:nvSpPr>
        <p:spPr>
          <a:xfrm>
            <a:off x="1242549" y="2326105"/>
            <a:ext cx="6529137" cy="268706"/>
          </a:xfrm>
          <a:prstGeom prst="rect">
            <a:avLst/>
          </a:prstGeom>
          <a:solidFill>
            <a:srgbClr val="0486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59C1CBF-1A82-524A-92EB-AB83FDD19D1A}"/>
              </a:ext>
            </a:extLst>
          </p:cNvPr>
          <p:cNvSpPr txBox="1"/>
          <p:nvPr/>
        </p:nvSpPr>
        <p:spPr>
          <a:xfrm>
            <a:off x="1219200" y="1118937"/>
            <a:ext cx="6575839" cy="1519647"/>
          </a:xfrm>
          <a:prstGeom prst="rect">
            <a:avLst/>
          </a:prstGeom>
          <a:noFill/>
        </p:spPr>
        <p:txBody>
          <a:bodyPr wrap="none" rtlCol="0">
            <a:spAutoFit/>
          </a:bodyPr>
          <a:lstStyle/>
          <a:p>
            <a:pPr>
              <a:lnSpc>
                <a:spcPct val="150000"/>
              </a:lnSpc>
            </a:pP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Bitcoin is an experimental new digital currency that enables instant payments to anyone, anywhere in the</a:t>
            </a:r>
            <a:br>
              <a:rPr lang="en-US" sz="105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world. Bitcoin uses peer-to-peer technology to operate with no central authority: managing transactions and</a:t>
            </a:r>
            <a:br>
              <a:rPr lang="en-US" sz="1050">
                <a:solidFill>
                  <a:srgbClr val="D1EAEF"/>
                </a:solidFill>
                <a:latin typeface="Roboto" panose="02000000000000000000" pitchFamily="2" charset="0"/>
                <a:ea typeface="Roboto" panose="02000000000000000000" pitchFamily="2" charset="0"/>
                <a:cs typeface="Roboto" panose="02000000000000000000" pitchFamily="2" charset="0"/>
              </a:rPr>
            </a:b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issuing money are carried out </a:t>
            </a:r>
            <a:r>
              <a:rPr lang="en-US" sz="1050" b="1">
                <a:solidFill>
                  <a:srgbClr val="D1EAEF"/>
                </a:solidFill>
                <a:latin typeface="Roboto" panose="02000000000000000000" pitchFamily="2" charset="0"/>
                <a:ea typeface="Roboto" panose="02000000000000000000" pitchFamily="2" charset="0"/>
                <a:cs typeface="Roboto" panose="02000000000000000000" pitchFamily="2" charset="0"/>
              </a:rPr>
              <a:t>collectively by the network</a:t>
            </a: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 Bitcoin is also the name of the open source</a:t>
            </a:r>
          </a:p>
          <a:p>
            <a:pPr>
              <a:lnSpc>
                <a:spcPct val="150000"/>
              </a:lnSpc>
            </a:pP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software which enables the use of this currency.</a:t>
            </a:r>
          </a:p>
          <a:p>
            <a:pPr>
              <a:lnSpc>
                <a:spcPct val="150000"/>
              </a:lnSpc>
            </a:pPr>
            <a:endParaRPr lang="en-US" sz="1050">
              <a:solidFill>
                <a:srgbClr val="D1EAEF"/>
              </a:solidFill>
              <a:latin typeface="Roboto" panose="02000000000000000000" pitchFamily="2" charset="0"/>
              <a:ea typeface="Roboto" panose="02000000000000000000" pitchFamily="2" charset="0"/>
              <a:cs typeface="Roboto" panose="02000000000000000000" pitchFamily="2" charset="0"/>
            </a:endParaRPr>
          </a:p>
          <a:p>
            <a:pPr>
              <a:lnSpc>
                <a:spcPct val="150000"/>
              </a:lnSpc>
            </a:pP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The </a:t>
            </a:r>
            <a:r>
              <a:rPr lang="en-US" sz="1050" b="1">
                <a:solidFill>
                  <a:srgbClr val="D1EAEF"/>
                </a:solidFill>
                <a:latin typeface="Roboto" panose="02000000000000000000" pitchFamily="2" charset="0"/>
                <a:ea typeface="Roboto" panose="02000000000000000000" pitchFamily="2" charset="0"/>
                <a:cs typeface="Roboto" panose="02000000000000000000" pitchFamily="2" charset="0"/>
              </a:rPr>
              <a:t>software</a:t>
            </a: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 is a community-driven open source project, released under the </a:t>
            </a:r>
            <a:r>
              <a:rPr lang="en-US" sz="1050" b="1">
                <a:solidFill>
                  <a:srgbClr val="D1EAEF"/>
                </a:solidFill>
                <a:latin typeface="Roboto" panose="02000000000000000000" pitchFamily="2" charset="0"/>
                <a:ea typeface="Roboto" panose="02000000000000000000" pitchFamily="2" charset="0"/>
                <a:cs typeface="Roboto" panose="02000000000000000000" pitchFamily="2" charset="0"/>
              </a:rPr>
              <a:t>MIT license</a:t>
            </a:r>
            <a:r>
              <a:rPr lang="en-US" sz="1050">
                <a:solidFill>
                  <a:srgbClr val="D1EAEF"/>
                </a:solidFill>
                <a:latin typeface="Roboto" panose="02000000000000000000" pitchFamily="2" charset="0"/>
                <a:ea typeface="Roboto" panose="02000000000000000000" pitchFamily="2" charset="0"/>
                <a:cs typeface="Roboto" panose="02000000000000000000" pitchFamily="2" charset="0"/>
              </a:rPr>
              <a:t>.</a:t>
            </a:r>
          </a:p>
        </p:txBody>
      </p:sp>
      <p:sp>
        <p:nvSpPr>
          <p:cNvPr id="25" name="Rectangle 24">
            <a:extLst>
              <a:ext uri="{FF2B5EF4-FFF2-40B4-BE49-F238E27FC236}">
                <a16:creationId xmlns:a16="http://schemas.microsoft.com/office/drawing/2014/main" id="{36473C1E-1C01-C7A5-414A-4225012D1E28}"/>
              </a:ext>
            </a:extLst>
          </p:cNvPr>
          <p:cNvSpPr>
            <a:spLocks noGrp="1" noRot="1" noMove="1" noResize="1" noEditPoints="1" noAdjustHandles="1" noChangeArrowheads="1" noChangeShapeType="1"/>
          </p:cNvSpPr>
          <p:nvPr/>
        </p:nvSpPr>
        <p:spPr>
          <a:xfrm>
            <a:off x="2824085" y="673769"/>
            <a:ext cx="2000899" cy="301959"/>
          </a:xfrm>
          <a:prstGeom prst="rect">
            <a:avLst/>
          </a:prstGeom>
          <a:solidFill>
            <a:srgbClr val="0057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0B674A-4E43-3DDA-28B2-C8CAE6F976D6}"/>
              </a:ext>
            </a:extLst>
          </p:cNvPr>
          <p:cNvSpPr txBox="1"/>
          <p:nvPr/>
        </p:nvSpPr>
        <p:spPr>
          <a:xfrm>
            <a:off x="2775284" y="637174"/>
            <a:ext cx="1995098" cy="338554"/>
          </a:xfrm>
          <a:prstGeom prst="rect">
            <a:avLst/>
          </a:prstGeom>
          <a:noFill/>
        </p:spPr>
        <p:txBody>
          <a:bodyPr wrap="none" rtlCol="0">
            <a:spAutoFit/>
          </a:bodyPr>
          <a:lstStyle/>
          <a:p>
            <a:r>
              <a:rPr lang="en-US" sz="1600">
                <a:solidFill>
                  <a:srgbClr val="D1EAEF"/>
                </a:solidFill>
              </a:rPr>
              <a:t>P2P Digital Currency</a:t>
            </a:r>
          </a:p>
        </p:txBody>
      </p:sp>
      <p:sp>
        <p:nvSpPr>
          <p:cNvPr id="10" name="TextBox 9">
            <a:extLst>
              <a:ext uri="{FF2B5EF4-FFF2-40B4-BE49-F238E27FC236}">
                <a16:creationId xmlns:a16="http://schemas.microsoft.com/office/drawing/2014/main" id="{9DFABBD0-0A81-5C97-0409-71924B9D055D}"/>
              </a:ext>
            </a:extLst>
          </p:cNvPr>
          <p:cNvSpPr txBox="1"/>
          <p:nvPr/>
        </p:nvSpPr>
        <p:spPr>
          <a:xfrm>
            <a:off x="8045117" y="637174"/>
            <a:ext cx="1322798" cy="400110"/>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Download</a:t>
            </a:r>
          </a:p>
        </p:txBody>
      </p:sp>
      <p:sp>
        <p:nvSpPr>
          <p:cNvPr id="18" name="Rectangle 17">
            <a:extLst>
              <a:ext uri="{FF2B5EF4-FFF2-40B4-BE49-F238E27FC236}">
                <a16:creationId xmlns:a16="http://schemas.microsoft.com/office/drawing/2014/main" id="{A4DA758A-1214-A3B7-96F3-DC6FD274AF13}"/>
              </a:ext>
            </a:extLst>
          </p:cNvPr>
          <p:cNvSpPr>
            <a:spLocks noGrp="1" noRot="1" noMove="1" noResize="1" noEditPoints="1" noAdjustHandles="1" noChangeArrowheads="1" noChangeShapeType="1"/>
          </p:cNvSpPr>
          <p:nvPr/>
        </p:nvSpPr>
        <p:spPr>
          <a:xfrm>
            <a:off x="1027698" y="3966411"/>
            <a:ext cx="10077450" cy="2398294"/>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EDC4DB-B1C3-E4AB-FA06-712BC3F3DEDA}"/>
              </a:ext>
            </a:extLst>
          </p:cNvPr>
          <p:cNvSpPr txBox="1"/>
          <p:nvPr/>
        </p:nvSpPr>
        <p:spPr>
          <a:xfrm>
            <a:off x="1219200" y="3933563"/>
            <a:ext cx="1404552" cy="400110"/>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Resources</a:t>
            </a:r>
          </a:p>
        </p:txBody>
      </p:sp>
      <p:sp>
        <p:nvSpPr>
          <p:cNvPr id="12" name="TextBox 11">
            <a:extLst>
              <a:ext uri="{FF2B5EF4-FFF2-40B4-BE49-F238E27FC236}">
                <a16:creationId xmlns:a16="http://schemas.microsoft.com/office/drawing/2014/main" id="{1A57FAA5-BA42-B3BE-578C-CE1361070DF0}"/>
              </a:ext>
            </a:extLst>
          </p:cNvPr>
          <p:cNvSpPr txBox="1"/>
          <p:nvPr/>
        </p:nvSpPr>
        <p:spPr>
          <a:xfrm>
            <a:off x="3641559" y="3933563"/>
            <a:ext cx="1476686" cy="400110"/>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Developers</a:t>
            </a:r>
          </a:p>
        </p:txBody>
      </p:sp>
      <p:sp>
        <p:nvSpPr>
          <p:cNvPr id="13" name="TextBox 12">
            <a:extLst>
              <a:ext uri="{FF2B5EF4-FFF2-40B4-BE49-F238E27FC236}">
                <a16:creationId xmlns:a16="http://schemas.microsoft.com/office/drawing/2014/main" id="{CBD9889E-BA60-A002-0B5D-5437D316C5FF}"/>
              </a:ext>
            </a:extLst>
          </p:cNvPr>
          <p:cNvSpPr txBox="1"/>
          <p:nvPr/>
        </p:nvSpPr>
        <p:spPr>
          <a:xfrm>
            <a:off x="7287538" y="3933563"/>
            <a:ext cx="1515158" cy="400110"/>
          </a:xfrm>
          <a:prstGeom prst="rect">
            <a:avLst/>
          </a:prstGeom>
          <a:noFill/>
        </p:spPr>
        <p:txBody>
          <a:bodyPr wrap="none" rtlCol="0">
            <a:spAutoFit/>
          </a:bodyPr>
          <a:lstStyle/>
          <a:p>
            <a:r>
              <a:rPr lang="en-US" sz="2000" b="1">
                <a:latin typeface="Roboto" panose="02000000000000000000" pitchFamily="2" charset="0"/>
                <a:ea typeface="Roboto" panose="02000000000000000000" pitchFamily="2" charset="0"/>
                <a:cs typeface="Roboto" panose="02000000000000000000" pitchFamily="2" charset="0"/>
              </a:rPr>
              <a:t>Community</a:t>
            </a:r>
          </a:p>
        </p:txBody>
      </p:sp>
      <p:sp>
        <p:nvSpPr>
          <p:cNvPr id="14" name="TextBox 13">
            <a:extLst>
              <a:ext uri="{FF2B5EF4-FFF2-40B4-BE49-F238E27FC236}">
                <a16:creationId xmlns:a16="http://schemas.microsoft.com/office/drawing/2014/main" id="{0E105FB4-B6A6-D418-98E3-17E20D2CE4C8}"/>
              </a:ext>
            </a:extLst>
          </p:cNvPr>
          <p:cNvSpPr txBox="1"/>
          <p:nvPr/>
        </p:nvSpPr>
        <p:spPr>
          <a:xfrm>
            <a:off x="1273117" y="4269266"/>
            <a:ext cx="2510624" cy="1107996"/>
          </a:xfrm>
          <a:prstGeom prst="rect">
            <a:avLst/>
          </a:prstGeom>
          <a:noFill/>
        </p:spPr>
        <p:txBody>
          <a:bodyPr wrap="none" rtlCol="0">
            <a:spAutoFit/>
          </a:bodyPr>
          <a:lstStyle/>
          <a:p>
            <a:pPr marL="285750"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We Use Coins. Start here!</a:t>
            </a:r>
          </a:p>
          <a:p>
            <a:pPr marL="285750"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Bitcoin Wiki</a:t>
            </a:r>
          </a:p>
          <a:p>
            <a:pPr marL="742950" lvl="1"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FAQ</a:t>
            </a:r>
          </a:p>
          <a:p>
            <a:pPr marL="742950" lvl="1"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Sites That Accept Bitcoin</a:t>
            </a:r>
          </a:p>
          <a:p>
            <a:pPr marL="742950" lvl="1"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Merchant </a:t>
            </a:r>
            <a:r>
              <a:rPr lang="en-US" sz="1100" err="1">
                <a:solidFill>
                  <a:srgbClr val="0486C7"/>
                </a:solidFill>
                <a:latin typeface="Roboto" panose="02000000000000000000" pitchFamily="2" charset="0"/>
                <a:ea typeface="Roboto" panose="02000000000000000000" pitchFamily="2" charset="0"/>
                <a:cs typeface="Roboto" panose="02000000000000000000" pitchFamily="2" charset="0"/>
              </a:rPr>
              <a:t>Howto</a:t>
            </a:r>
            <a:endParaRPr lang="en-US" sz="1100">
              <a:solidFill>
                <a:srgbClr val="0486C7"/>
              </a:solidFill>
              <a:latin typeface="Roboto" panose="02000000000000000000" pitchFamily="2" charset="0"/>
              <a:ea typeface="Roboto" panose="02000000000000000000" pitchFamily="2" charset="0"/>
              <a:cs typeface="Roboto" panose="02000000000000000000" pitchFamily="2" charset="0"/>
            </a:endParaRPr>
          </a:p>
          <a:p>
            <a:pPr marL="171450" indent="-1714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Bitcoin Charts / Markets</a:t>
            </a:r>
          </a:p>
        </p:txBody>
      </p:sp>
      <p:sp>
        <p:nvSpPr>
          <p:cNvPr id="16" name="TextBox 15">
            <a:extLst>
              <a:ext uri="{FF2B5EF4-FFF2-40B4-BE49-F238E27FC236}">
                <a16:creationId xmlns:a16="http://schemas.microsoft.com/office/drawing/2014/main" id="{8C60BD08-3CA7-51E8-7426-1D3F2A13A9A0}"/>
              </a:ext>
            </a:extLst>
          </p:cNvPr>
          <p:cNvSpPr txBox="1"/>
          <p:nvPr/>
        </p:nvSpPr>
        <p:spPr>
          <a:xfrm>
            <a:off x="3735580" y="4290708"/>
            <a:ext cx="3688830" cy="938719"/>
          </a:xfrm>
          <a:prstGeom prst="rect">
            <a:avLst/>
          </a:prstGeom>
          <a:noFill/>
        </p:spPr>
        <p:txBody>
          <a:bodyPr wrap="none" rtlCol="0">
            <a:spAutoFit/>
          </a:bodyPr>
          <a:lstStyle/>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Satoshi Nakamoto</a:t>
            </a: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Gavin Andersen - </a:t>
            </a:r>
            <a:r>
              <a:rPr lang="en-US" sz="1100">
                <a:latin typeface="Roboto" panose="02000000000000000000" pitchFamily="2" charset="0"/>
                <a:ea typeface="Roboto" panose="02000000000000000000" pitchFamily="2" charset="0"/>
                <a:cs typeface="Roboto" panose="02000000000000000000" pitchFamily="2" charset="0"/>
                <a:hlinkClick r:id="rId3">
                  <a:extLst>
                    <a:ext uri="{A12FA001-AC4F-418D-AE19-62706E023703}">
                      <ahyp:hlinkClr xmlns:ahyp="http://schemas.microsoft.com/office/drawing/2018/hyperlinkcolor" val="tx"/>
                    </a:ext>
                  </a:extLst>
                </a:hlinkClick>
              </a:rPr>
              <a:t>gavinandersen@gmail.com</a:t>
            </a:r>
            <a:r>
              <a:rPr lang="en-US" sz="1100">
                <a:latin typeface="Roboto" panose="02000000000000000000" pitchFamily="2" charset="0"/>
                <a:ea typeface="Roboto" panose="02000000000000000000" pitchFamily="2" charset="0"/>
                <a:cs typeface="Roboto" panose="02000000000000000000" pitchFamily="2" charset="0"/>
              </a:rPr>
              <a:t> </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(PGP)</a:t>
            </a: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Pieter </a:t>
            </a:r>
            <a:r>
              <a:rPr lang="en-US" sz="110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Wuille</a:t>
            </a:r>
            <a:endPar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Nils Schneider - </a:t>
            </a:r>
            <a:r>
              <a:rPr lang="en-US" sz="1100">
                <a:solidFill>
                  <a:srgbClr val="0486C7"/>
                </a:solidFill>
                <a:latin typeface="Roboto" panose="02000000000000000000" pitchFamily="2" charset="0"/>
                <a:ea typeface="Roboto" panose="02000000000000000000" pitchFamily="2" charset="0"/>
                <a:cs typeface="Roboto" panose="02000000000000000000" pitchFamily="2" charset="0"/>
                <a:hlinkClick r:id="rId4">
                  <a:extLst>
                    <a:ext uri="{A12FA001-AC4F-418D-AE19-62706E023703}">
                      <ahyp:hlinkClr xmlns:ahyp="http://schemas.microsoft.com/office/drawing/2018/hyperlinkcolor" val="tx"/>
                    </a:ext>
                  </a:extLst>
                </a:hlinkClick>
              </a:rPr>
              <a:t>nils.schneider@gmail.com</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Jeff </a:t>
            </a:r>
            <a:r>
              <a:rPr lang="en-US" sz="1100" err="1">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Garzik</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 - </a:t>
            </a:r>
            <a:r>
              <a:rPr lang="en-US" sz="1100">
                <a:solidFill>
                  <a:srgbClr val="0486C7"/>
                </a:solidFill>
                <a:latin typeface="Roboto" panose="02000000000000000000" pitchFamily="2" charset="0"/>
                <a:ea typeface="Roboto" panose="02000000000000000000" pitchFamily="2" charset="0"/>
                <a:cs typeface="Roboto" panose="02000000000000000000" pitchFamily="2" charset="0"/>
                <a:hlinkClick r:id="rId5">
                  <a:extLst>
                    <a:ext uri="{A12FA001-AC4F-418D-AE19-62706E023703}">
                      <ahyp:hlinkClr xmlns:ahyp="http://schemas.microsoft.com/office/drawing/2018/hyperlinkcolor" val="tx"/>
                    </a:ext>
                  </a:extLst>
                </a:hlinkClick>
              </a:rPr>
              <a:t>jgarzik@exmulti.com</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 </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PGP</a:t>
            </a: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a:t>
            </a:r>
            <a:endParaRPr lang="en-US" sz="1100">
              <a:solidFill>
                <a:srgbClr val="C0C1BC"/>
              </a:solidFill>
              <a:latin typeface="Roboto" panose="02000000000000000000" pitchFamily="2" charset="0"/>
              <a:ea typeface="Roboto" panose="02000000000000000000" pitchFamily="2" charset="0"/>
              <a:cs typeface="Roboto" panose="02000000000000000000" pitchFamily="2" charset="0"/>
            </a:endParaRPr>
          </a:p>
        </p:txBody>
      </p:sp>
      <p:sp>
        <p:nvSpPr>
          <p:cNvPr id="17" name="TextBox 16">
            <a:extLst>
              <a:ext uri="{FF2B5EF4-FFF2-40B4-BE49-F238E27FC236}">
                <a16:creationId xmlns:a16="http://schemas.microsoft.com/office/drawing/2014/main" id="{08EE78F5-2527-8412-29CD-8BB7C4A2259C}"/>
              </a:ext>
            </a:extLst>
          </p:cNvPr>
          <p:cNvSpPr txBox="1"/>
          <p:nvPr/>
        </p:nvSpPr>
        <p:spPr>
          <a:xfrm>
            <a:off x="3641559" y="5371128"/>
            <a:ext cx="3785011" cy="430887"/>
          </a:xfrm>
          <a:prstGeom prst="rect">
            <a:avLst/>
          </a:prstGeom>
          <a:noFill/>
        </p:spPr>
        <p:txBody>
          <a:bodyPr wrap="none" rtlCol="0">
            <a:spAutoFit/>
          </a:bodyPr>
          <a:lstStyle/>
          <a:p>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Press mailing list for presentation and interview requests:</a:t>
            </a:r>
          </a:p>
          <a:p>
            <a:r>
              <a:rPr lang="en-US" sz="1100">
                <a:latin typeface="Roboto" panose="02000000000000000000" pitchFamily="2" charset="0"/>
                <a:ea typeface="Roboto" panose="02000000000000000000" pitchFamily="2" charset="0"/>
                <a:cs typeface="Roboto" panose="02000000000000000000" pitchFamily="2" charset="0"/>
              </a:rPr>
              <a:t>bitcoin.press@lists.sourceforge.net</a:t>
            </a:r>
          </a:p>
        </p:txBody>
      </p:sp>
      <p:sp>
        <p:nvSpPr>
          <p:cNvPr id="19" name="TextBox 18">
            <a:extLst>
              <a:ext uri="{FF2B5EF4-FFF2-40B4-BE49-F238E27FC236}">
                <a16:creationId xmlns:a16="http://schemas.microsoft.com/office/drawing/2014/main" id="{DC0278A2-0E21-D154-3FEE-73CABD3FE27C}"/>
              </a:ext>
            </a:extLst>
          </p:cNvPr>
          <p:cNvSpPr txBox="1"/>
          <p:nvPr/>
        </p:nvSpPr>
        <p:spPr>
          <a:xfrm>
            <a:off x="7408147" y="4269266"/>
            <a:ext cx="3756156" cy="2123658"/>
          </a:xfrm>
          <a:prstGeom prst="rect">
            <a:avLst/>
          </a:prstGeom>
          <a:noFill/>
        </p:spPr>
        <p:txBody>
          <a:bodyPr wrap="none" rtlCol="0">
            <a:spAutoFit/>
          </a:bodyPr>
          <a:lstStyle/>
          <a:p>
            <a:pPr marL="285750" indent="-2857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Bitcoin </a:t>
            </a:r>
            <a:r>
              <a:rPr lang="en-US" sz="1100" err="1">
                <a:solidFill>
                  <a:srgbClr val="0486C7"/>
                </a:solidFill>
                <a:latin typeface="Roboto" panose="02000000000000000000" pitchFamily="2" charset="0"/>
                <a:ea typeface="Roboto" panose="02000000000000000000" pitchFamily="2" charset="0"/>
                <a:cs typeface="Roboto" panose="02000000000000000000" pitchFamily="2" charset="0"/>
              </a:rPr>
              <a:t>Stackexchange</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 (Q&amp;A)</a:t>
            </a: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Visit the unofficial </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Bitcoin Forums</a:t>
            </a:r>
          </a:p>
          <a:p>
            <a:pPr marL="285750" indent="-285750">
              <a:buFont typeface="Arial" panose="020B0604020202020204" pitchFamily="34" charset="0"/>
              <a:buChar char="•"/>
            </a:pP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Join the project’s lively IRC channel on the </a:t>
            </a:r>
            <a:r>
              <a:rPr lang="en-US" sz="1100" err="1">
                <a:solidFill>
                  <a:srgbClr val="0486C7"/>
                </a:solidFill>
                <a:latin typeface="Roboto" panose="02000000000000000000" pitchFamily="2" charset="0"/>
                <a:ea typeface="Roboto" panose="02000000000000000000" pitchFamily="2" charset="0"/>
                <a:cs typeface="Roboto" panose="02000000000000000000" pitchFamily="2" charset="0"/>
              </a:rPr>
              <a:t>FreeNode</a:t>
            </a:r>
            <a:b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br>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network or use the </a:t>
            </a:r>
            <a:r>
              <a:rPr lang="en-US" sz="1100" err="1">
                <a:solidFill>
                  <a:srgbClr val="0486C7"/>
                </a:solidFill>
                <a:latin typeface="Roboto" panose="02000000000000000000" pitchFamily="2" charset="0"/>
                <a:ea typeface="Roboto" panose="02000000000000000000" pitchFamily="2" charset="0"/>
                <a:cs typeface="Roboto" panose="02000000000000000000" pitchFamily="2" charset="0"/>
              </a:rPr>
              <a:t>FreeNode</a:t>
            </a: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 Web IRC</a:t>
            </a:r>
          </a:p>
          <a:p>
            <a:pPr lvl="1"/>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#bitcoin-discussion (General Bitcoin-related)</a:t>
            </a:r>
          </a:p>
          <a:p>
            <a:pPr lvl="1"/>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#bitcoin-dev (Development and technical)</a:t>
            </a:r>
          </a:p>
          <a:p>
            <a:pPr lvl="1"/>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#bticoin-otc (Over The Counter exchange)</a:t>
            </a:r>
          </a:p>
          <a:p>
            <a:pPr lvl="1"/>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#bitcoin-market (Live quotes from markets)</a:t>
            </a:r>
          </a:p>
          <a:p>
            <a:pPr lvl="1"/>
            <a:r>
              <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rPr>
              <a:t>#bitcoin-mining (GPU mining related)</a:t>
            </a:r>
          </a:p>
          <a:p>
            <a:pPr marL="171450" indent="-1714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Twitter Search</a:t>
            </a:r>
          </a:p>
          <a:p>
            <a:pPr marL="171450" indent="-171450">
              <a:buFont typeface="Arial" panose="020B0604020202020204" pitchFamily="34" charset="0"/>
              <a:buChar char="•"/>
            </a:pPr>
            <a:r>
              <a:rPr lang="en-US" sz="1100">
                <a:solidFill>
                  <a:srgbClr val="0486C7"/>
                </a:solidFill>
                <a:latin typeface="Roboto" panose="02000000000000000000" pitchFamily="2" charset="0"/>
                <a:ea typeface="Roboto" panose="02000000000000000000" pitchFamily="2" charset="0"/>
                <a:cs typeface="Roboto" panose="02000000000000000000" pitchFamily="2" charset="0"/>
              </a:rPr>
              <a:t>Facebook Page</a:t>
            </a:r>
          </a:p>
          <a:p>
            <a:pPr lvl="1"/>
            <a:endParaRPr lang="en-US" sz="1100">
              <a:solidFill>
                <a:schemeClr val="bg1">
                  <a:lumMod val="50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2" name="Rectangle 21">
            <a:extLst>
              <a:ext uri="{FF2B5EF4-FFF2-40B4-BE49-F238E27FC236}">
                <a16:creationId xmlns:a16="http://schemas.microsoft.com/office/drawing/2014/main" id="{201C2166-7317-7B73-ABD8-5C7874154C49}"/>
              </a:ext>
            </a:extLst>
          </p:cNvPr>
          <p:cNvSpPr>
            <a:spLocks noGrp="1" noRot="1" noMove="1" noResize="1" noEditPoints="1" noAdjustHandles="1" noChangeArrowheads="1" noChangeShapeType="1"/>
          </p:cNvSpPr>
          <p:nvPr/>
        </p:nvSpPr>
        <p:spPr>
          <a:xfrm>
            <a:off x="3902242" y="2705834"/>
            <a:ext cx="2153653" cy="290372"/>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68F7760-D497-7D64-57C6-BD06C37A53BC}"/>
              </a:ext>
            </a:extLst>
          </p:cNvPr>
          <p:cNvSpPr>
            <a:spLocks noGrp="1" noRot="1" noMove="1" noResize="1" noEditPoints="1" noAdjustHandles="1" noChangeArrowheads="1" noChangeShapeType="1"/>
          </p:cNvSpPr>
          <p:nvPr/>
        </p:nvSpPr>
        <p:spPr>
          <a:xfrm>
            <a:off x="1324500" y="2708879"/>
            <a:ext cx="2153653" cy="290372"/>
          </a:xfrm>
          <a:prstGeom prst="rect">
            <a:avLst/>
          </a:prstGeom>
          <a:solidFill>
            <a:srgbClr val="038CD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6CCB985-CF13-7291-D096-AE717FE06ACB}"/>
              </a:ext>
            </a:extLst>
          </p:cNvPr>
          <p:cNvSpPr txBox="1">
            <a:spLocks/>
          </p:cNvSpPr>
          <p:nvPr/>
        </p:nvSpPr>
        <p:spPr>
          <a:xfrm>
            <a:off x="1352002" y="2706437"/>
            <a:ext cx="2098651" cy="292388"/>
          </a:xfrm>
          <a:prstGeom prst="rect">
            <a:avLst/>
          </a:prstGeom>
          <a:noFill/>
        </p:spPr>
        <p:txBody>
          <a:bodyPr wrap="none" rtlCol="0">
            <a:spAutoFit/>
          </a:bodyPr>
          <a:lstStyle/>
          <a:p>
            <a:r>
              <a:rPr lang="en-US" sz="1300">
                <a:solidFill>
                  <a:srgbClr val="B7E5FA"/>
                </a:solidFill>
                <a:latin typeface="Roboto" panose="02000000000000000000" pitchFamily="2" charset="0"/>
                <a:ea typeface="Roboto" panose="02000000000000000000" pitchFamily="2" charset="0"/>
                <a:cs typeface="Roboto" panose="02000000000000000000" pitchFamily="2" charset="0"/>
              </a:rPr>
              <a:t>Learn how to use Bitcoin</a:t>
            </a:r>
            <a:r>
              <a:rPr lang="fa-IR" sz="1300">
                <a:solidFill>
                  <a:srgbClr val="B7E5FA"/>
                </a:solidFill>
                <a:latin typeface="Roboto" panose="02000000000000000000" pitchFamily="2" charset="0"/>
                <a:ea typeface="Roboto" panose="02000000000000000000" pitchFamily="2" charset="0"/>
              </a:rPr>
              <a:t>«</a:t>
            </a:r>
            <a:endParaRPr lang="en-US" sz="1300">
              <a:solidFill>
                <a:srgbClr val="B7E5FA"/>
              </a:solidFill>
              <a:latin typeface="Roboto" panose="02000000000000000000" pitchFamily="2" charset="0"/>
              <a:ea typeface="Roboto" panose="02000000000000000000" pitchFamily="2" charset="0"/>
              <a:cs typeface="Roboto" panose="02000000000000000000" pitchFamily="2" charset="0"/>
            </a:endParaRPr>
          </a:p>
        </p:txBody>
      </p:sp>
      <p:sp>
        <p:nvSpPr>
          <p:cNvPr id="20" name="TextBox 19">
            <a:extLst>
              <a:ext uri="{FF2B5EF4-FFF2-40B4-BE49-F238E27FC236}">
                <a16:creationId xmlns:a16="http://schemas.microsoft.com/office/drawing/2014/main" id="{58CCC839-E27B-3008-4C7E-96E4C2D70820}"/>
              </a:ext>
            </a:extLst>
          </p:cNvPr>
          <p:cNvSpPr txBox="1"/>
          <p:nvPr/>
        </p:nvSpPr>
        <p:spPr>
          <a:xfrm>
            <a:off x="3944880" y="2705835"/>
            <a:ext cx="2121543" cy="292388"/>
          </a:xfrm>
          <a:prstGeom prst="rect">
            <a:avLst/>
          </a:prstGeom>
          <a:noFill/>
        </p:spPr>
        <p:txBody>
          <a:bodyPr wrap="none" rtlCol="0">
            <a:spAutoFit/>
          </a:bodyPr>
          <a:lstStyle/>
          <a:p>
            <a:r>
              <a:rPr lang="en-US" sz="1300">
                <a:solidFill>
                  <a:schemeClr val="bg1">
                    <a:lumMod val="50000"/>
                  </a:schemeClr>
                </a:solidFill>
              </a:rPr>
              <a:t>Learn more about Bitcoin </a:t>
            </a:r>
            <a:r>
              <a:rPr lang="fa-IR" sz="1300">
                <a:solidFill>
                  <a:schemeClr val="bg1">
                    <a:lumMod val="50000"/>
                  </a:schemeClr>
                </a:solidFill>
              </a:rPr>
              <a:t>«</a:t>
            </a:r>
            <a:endParaRPr lang="en-US" sz="1300">
              <a:solidFill>
                <a:schemeClr val="bg1">
                  <a:lumMod val="50000"/>
                </a:schemeClr>
              </a:solidFill>
            </a:endParaRPr>
          </a:p>
        </p:txBody>
      </p:sp>
    </p:spTree>
    <p:extLst>
      <p:ext uri="{BB962C8B-B14F-4D97-AF65-F5344CB8AC3E}">
        <p14:creationId xmlns:p14="http://schemas.microsoft.com/office/powerpoint/2010/main" val="3825146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CAE8F0B-47C4-9917-E800-A5DE04508EBD}"/>
            </a:ext>
          </a:extLst>
        </p:cNvPr>
        <p:cNvGrpSpPr/>
        <p:nvPr/>
      </p:nvGrpSpPr>
      <p:grpSpPr>
        <a:xfrm>
          <a:off x="0" y="0"/>
          <a:ext cx="0" cy="0"/>
          <a:chOff x="0" y="0"/>
          <a:chExt cx="0" cy="0"/>
        </a:xfrm>
      </p:grpSpPr>
      <p:pic>
        <p:nvPicPr>
          <p:cNvPr id="3" name="Picture 2" descr="A screenshot of a website&#10;&#10;Description automatically generated">
            <a:extLst>
              <a:ext uri="{FF2B5EF4-FFF2-40B4-BE49-F238E27FC236}">
                <a16:creationId xmlns:a16="http://schemas.microsoft.com/office/drawing/2014/main" id="{3A01D21F-FCAE-17A2-D1C1-DD2CD12B363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21732" y="589281"/>
            <a:ext cx="12148536" cy="5679438"/>
          </a:xfrm>
          <a:prstGeom prst="rect">
            <a:avLst/>
          </a:prstGeom>
        </p:spPr>
      </p:pic>
      <p:sp>
        <p:nvSpPr>
          <p:cNvPr id="51" name="Rectangle 50">
            <a:extLst>
              <a:ext uri="{FF2B5EF4-FFF2-40B4-BE49-F238E27FC236}">
                <a16:creationId xmlns:a16="http://schemas.microsoft.com/office/drawing/2014/main" id="{E8C42380-1979-35B5-D32C-69FECFABACBC}"/>
              </a:ext>
            </a:extLst>
          </p:cNvPr>
          <p:cNvSpPr/>
          <p:nvPr/>
        </p:nvSpPr>
        <p:spPr>
          <a:xfrm>
            <a:off x="7465812" y="2730097"/>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6D1F83-64DC-DA03-FD90-816C88277BF8}"/>
              </a:ext>
            </a:extLst>
          </p:cNvPr>
          <p:cNvSpPr>
            <a:spLocks noGrp="1" noRot="1" noMove="1" noResize="1" noEditPoints="1" noAdjustHandles="1" noChangeArrowheads="1" noChangeShapeType="1"/>
          </p:cNvSpPr>
          <p:nvPr/>
        </p:nvSpPr>
        <p:spPr>
          <a:xfrm>
            <a:off x="3175000" y="2702560"/>
            <a:ext cx="4292600" cy="1085869"/>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F311ECD-AD48-6EC5-B686-B08837C89438}"/>
              </a:ext>
            </a:extLst>
          </p:cNvPr>
          <p:cNvSpPr txBox="1"/>
          <p:nvPr/>
        </p:nvSpPr>
        <p:spPr>
          <a:xfrm>
            <a:off x="3693160" y="2669642"/>
            <a:ext cx="3714015" cy="400110"/>
          </a:xfrm>
          <a:prstGeom prst="rect">
            <a:avLst/>
          </a:prstGeom>
          <a:noFill/>
        </p:spPr>
        <p:txBody>
          <a:bodyPr wrap="squar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Welcome</a:t>
            </a:r>
            <a:r>
              <a:rPr lang="en-US">
                <a:latin typeface="Roboto" panose="02000000000000000000" pitchFamily="2" charset="0"/>
                <a:ea typeface="Roboto" panose="02000000000000000000" pitchFamily="2" charset="0"/>
                <a:cs typeface="Roboto" panose="02000000000000000000" pitchFamily="2" charset="0"/>
              </a:rPr>
              <a:t> to </a:t>
            </a:r>
            <a:r>
              <a:rPr lang="en-US">
                <a:solidFill>
                  <a:srgbClr val="038CD5"/>
                </a:solidFill>
                <a:latin typeface="Roboto" panose="02000000000000000000" pitchFamily="2" charset="0"/>
                <a:ea typeface="Roboto" panose="02000000000000000000" pitchFamily="2" charset="0"/>
                <a:cs typeface="Roboto" panose="02000000000000000000" pitchFamily="2" charset="0"/>
              </a:rPr>
              <a:t>Bitcoin</a:t>
            </a:r>
            <a:r>
              <a:rPr lang="en-US">
                <a:latin typeface="Roboto" panose="02000000000000000000" pitchFamily="2" charset="0"/>
                <a:ea typeface="Roboto" panose="02000000000000000000" pitchFamily="2" charset="0"/>
                <a:cs typeface="Roboto" panose="02000000000000000000" pitchFamily="2" charset="0"/>
              </a:rPr>
              <a:t> wiki,</a:t>
            </a:r>
          </a:p>
        </p:txBody>
      </p:sp>
      <p:sp>
        <p:nvSpPr>
          <p:cNvPr id="7" name="TextBox 6">
            <a:extLst>
              <a:ext uri="{FF2B5EF4-FFF2-40B4-BE49-F238E27FC236}">
                <a16:creationId xmlns:a16="http://schemas.microsoft.com/office/drawing/2014/main" id="{94B4A9A6-77F2-B076-6A67-465EDD262178}"/>
              </a:ext>
            </a:extLst>
          </p:cNvPr>
          <p:cNvSpPr txBox="1"/>
          <p:nvPr/>
        </p:nvSpPr>
        <p:spPr>
          <a:xfrm>
            <a:off x="4005791" y="2999200"/>
            <a:ext cx="3169287" cy="261610"/>
          </a:xfrm>
          <a:prstGeom prst="rect">
            <a:avLst/>
          </a:prstGeom>
          <a:noFill/>
        </p:spPr>
        <p:txBody>
          <a:bodyPr wrap="square" rtlCol="0">
            <a:spAutoFit/>
          </a:bodyPr>
          <a:lstStyle/>
          <a:p>
            <a:r>
              <a:rPr lang="en-US" sz="1100">
                <a:latin typeface="Roboto" panose="02000000000000000000" pitchFamily="2" charset="0"/>
                <a:ea typeface="Roboto" panose="02000000000000000000" pitchFamily="2" charset="0"/>
                <a:cs typeface="Roboto" panose="02000000000000000000" pitchFamily="2" charset="0"/>
              </a:rPr>
              <a:t>All your bitcoin information needs.</a:t>
            </a:r>
          </a:p>
        </p:txBody>
      </p:sp>
      <p:sp>
        <p:nvSpPr>
          <p:cNvPr id="8" name="TextBox 7">
            <a:extLst>
              <a:ext uri="{FF2B5EF4-FFF2-40B4-BE49-F238E27FC236}">
                <a16:creationId xmlns:a16="http://schemas.microsoft.com/office/drawing/2014/main" id="{C948FC9F-D046-3D09-9297-0EFB96DD6CEC}"/>
              </a:ext>
            </a:extLst>
          </p:cNvPr>
          <p:cNvSpPr txBox="1"/>
          <p:nvPr/>
        </p:nvSpPr>
        <p:spPr>
          <a:xfrm>
            <a:off x="4738012" y="3173032"/>
            <a:ext cx="1467775" cy="246221"/>
          </a:xfrm>
          <a:prstGeom prst="rect">
            <a:avLst/>
          </a:prstGeom>
          <a:noFill/>
        </p:spPr>
        <p:txBody>
          <a:bodyPr wrap="square" rtlCol="0">
            <a:spAutoFit/>
          </a:bodyPr>
          <a:lstStyle/>
          <a:p>
            <a:r>
              <a:rPr lang="en-US" sz="1000">
                <a:solidFill>
                  <a:srgbClr val="038CD5"/>
                </a:solidFill>
                <a:latin typeface="Roboto" panose="02000000000000000000" pitchFamily="2" charset="0"/>
                <a:ea typeface="Roboto" panose="02000000000000000000" pitchFamily="2" charset="0"/>
                <a:cs typeface="Roboto" panose="02000000000000000000" pitchFamily="2" charset="0"/>
              </a:rPr>
              <a:t>330</a:t>
            </a:r>
            <a:r>
              <a:rPr lang="en-US" sz="1000">
                <a:latin typeface="Roboto" panose="02000000000000000000" pitchFamily="2" charset="0"/>
                <a:ea typeface="Roboto" panose="02000000000000000000" pitchFamily="2" charset="0"/>
                <a:cs typeface="Roboto" panose="02000000000000000000" pitchFamily="2" charset="0"/>
              </a:rPr>
              <a:t> articles.</a:t>
            </a:r>
          </a:p>
        </p:txBody>
      </p:sp>
      <p:sp>
        <p:nvSpPr>
          <p:cNvPr id="9" name="TextBox 8">
            <a:extLst>
              <a:ext uri="{FF2B5EF4-FFF2-40B4-BE49-F238E27FC236}">
                <a16:creationId xmlns:a16="http://schemas.microsoft.com/office/drawing/2014/main" id="{49B6F95F-89D5-2DF8-70BC-E0C92DFD8973}"/>
              </a:ext>
            </a:extLst>
          </p:cNvPr>
          <p:cNvSpPr txBox="1"/>
          <p:nvPr/>
        </p:nvSpPr>
        <p:spPr>
          <a:xfrm>
            <a:off x="3678426" y="3460236"/>
            <a:ext cx="3629279" cy="307777"/>
          </a:xfrm>
          <a:prstGeom prst="rect">
            <a:avLst/>
          </a:prstGeom>
          <a:noFill/>
        </p:spPr>
        <p:txBody>
          <a:bodyPr wrap="square" rtlCol="0">
            <a:spAutoFit/>
          </a:bodyPr>
          <a:lstStyle/>
          <a:p>
            <a:r>
              <a:rPr lang="en-US" sz="1400">
                <a:latin typeface="Roboto" panose="02000000000000000000" pitchFamily="2" charset="0"/>
                <a:ea typeface="Roboto" panose="02000000000000000000" pitchFamily="2" charset="0"/>
                <a:cs typeface="Roboto" panose="02000000000000000000" pitchFamily="2" charset="0"/>
              </a:rPr>
              <a:t>Improve </a:t>
            </a:r>
            <a:r>
              <a:rPr lang="en-US" sz="1400">
                <a:solidFill>
                  <a:srgbClr val="038CD5"/>
                </a:solidFill>
                <a:latin typeface="Roboto" panose="02000000000000000000" pitchFamily="2" charset="0"/>
                <a:ea typeface="Roboto" panose="02000000000000000000" pitchFamily="2" charset="0"/>
                <a:cs typeface="Roboto" panose="02000000000000000000" pitchFamily="2" charset="0"/>
              </a:rPr>
              <a:t>this wiki </a:t>
            </a:r>
            <a:r>
              <a:rPr lang="en-US" sz="1400">
                <a:latin typeface="Roboto" panose="02000000000000000000" pitchFamily="2" charset="0"/>
                <a:ea typeface="Roboto" panose="02000000000000000000" pitchFamily="2" charset="0"/>
                <a:cs typeface="Roboto" panose="02000000000000000000" pitchFamily="2" charset="0"/>
              </a:rPr>
              <a:t>and </a:t>
            </a:r>
            <a:r>
              <a:rPr lang="en-US" sz="1400">
                <a:solidFill>
                  <a:srgbClr val="038CD5"/>
                </a:solidFill>
                <a:latin typeface="Roboto" panose="02000000000000000000" pitchFamily="2" charset="0"/>
                <a:ea typeface="Roboto" panose="02000000000000000000" pitchFamily="2" charset="0"/>
                <a:cs typeface="Roboto" panose="02000000000000000000" pitchFamily="2" charset="0"/>
              </a:rPr>
              <a:t>earn bitcoins</a:t>
            </a:r>
            <a:r>
              <a:rPr lang="en-US" sz="1400">
                <a:latin typeface="Roboto" panose="02000000000000000000" pitchFamily="2" charset="0"/>
                <a:ea typeface="Roboto" panose="02000000000000000000" pitchFamily="2" charset="0"/>
                <a:cs typeface="Roboto" panose="02000000000000000000" pitchFamily="2" charset="0"/>
              </a:rPr>
              <a:t>.</a:t>
            </a:r>
          </a:p>
        </p:txBody>
      </p:sp>
      <p:sp>
        <p:nvSpPr>
          <p:cNvPr id="14" name="Rectangle 13">
            <a:extLst>
              <a:ext uri="{FF2B5EF4-FFF2-40B4-BE49-F238E27FC236}">
                <a16:creationId xmlns:a16="http://schemas.microsoft.com/office/drawing/2014/main" id="{1D56FA45-8384-D11A-4881-187337941450}"/>
              </a:ext>
            </a:extLst>
          </p:cNvPr>
          <p:cNvSpPr>
            <a:spLocks noGrp="1" noRot="1" noMove="1" noResize="1" noEditPoints="1" noAdjustHandles="1" noChangeArrowheads="1" noChangeShapeType="1"/>
          </p:cNvSpPr>
          <p:nvPr/>
        </p:nvSpPr>
        <p:spPr>
          <a:xfrm>
            <a:off x="4790440" y="4422647"/>
            <a:ext cx="2677160" cy="1366520"/>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A1A69B8-3D88-5DF3-E7B0-0F883A49C7C2}"/>
              </a:ext>
            </a:extLst>
          </p:cNvPr>
          <p:cNvSpPr txBox="1"/>
          <p:nvPr/>
        </p:nvSpPr>
        <p:spPr>
          <a:xfrm>
            <a:off x="4763412" y="4819708"/>
            <a:ext cx="2847280" cy="769441"/>
          </a:xfrm>
          <a:prstGeom prst="rect">
            <a:avLst/>
          </a:prstGeom>
          <a:noFill/>
        </p:spPr>
        <p:txBody>
          <a:bodyPr wrap="square" lIns="91440" tIns="45720" rIns="91440" bIns="45720" rtlCol="0" anchor="t">
            <a:spAutoFit/>
          </a:bodyPr>
          <a:lstStyle/>
          <a:p>
            <a:r>
              <a:rPr lang="en-US" sz="1100" b="1">
                <a:latin typeface="Roboto"/>
                <a:ea typeface="Roboto"/>
                <a:cs typeface="Roboto"/>
              </a:rPr>
              <a:t>Bitcoin</a:t>
            </a:r>
            <a:r>
              <a:rPr lang="en-US" sz="1100">
                <a:latin typeface="Roboto"/>
                <a:ea typeface="Roboto"/>
                <a:cs typeface="Roboto"/>
              </a:rPr>
              <a:t> is a </a:t>
            </a:r>
            <a:r>
              <a:rPr lang="en-US" sz="1100">
                <a:solidFill>
                  <a:srgbClr val="038CD5"/>
                </a:solidFill>
                <a:latin typeface="Roboto"/>
                <a:ea typeface="Roboto"/>
                <a:cs typeface="Roboto"/>
              </a:rPr>
              <a:t>digital currency </a:t>
            </a:r>
            <a:r>
              <a:rPr lang="en-US" sz="1100">
                <a:latin typeface="Roboto"/>
                <a:ea typeface="Roboto"/>
                <a:cs typeface="Roboto"/>
              </a:rPr>
              <a:t>created in</a:t>
            </a:r>
            <a:br>
              <a:rPr lang="en-US" sz="1100">
                <a:latin typeface="Roboto" panose="02000000000000000000" pitchFamily="2" charset="0"/>
                <a:ea typeface="Roboto" panose="02000000000000000000" pitchFamily="2" charset="0"/>
                <a:cs typeface="Roboto" panose="02000000000000000000" pitchFamily="2" charset="0"/>
              </a:rPr>
            </a:br>
            <a:r>
              <a:rPr lang="en-US" sz="1100">
                <a:latin typeface="Roboto"/>
                <a:ea typeface="Roboto"/>
                <a:cs typeface="Roboto"/>
              </a:rPr>
              <a:t>2009 by </a:t>
            </a:r>
            <a:r>
              <a:rPr lang="en-US" sz="1100">
                <a:solidFill>
                  <a:srgbClr val="038CD5"/>
                </a:solidFill>
                <a:latin typeface="Roboto"/>
                <a:ea typeface="Roboto"/>
                <a:cs typeface="Roboto"/>
              </a:rPr>
              <a:t>Satoshi Nakamoto</a:t>
            </a:r>
            <a:r>
              <a:rPr lang="en-US" sz="1100">
                <a:latin typeface="Roboto"/>
                <a:ea typeface="Roboto"/>
                <a:cs typeface="Roboto"/>
              </a:rPr>
              <a:t>. It is also</a:t>
            </a:r>
            <a:br>
              <a:rPr lang="en-US" sz="1100">
                <a:latin typeface="Roboto" panose="02000000000000000000" pitchFamily="2" charset="0"/>
                <a:ea typeface="Roboto" panose="02000000000000000000" pitchFamily="2" charset="0"/>
                <a:cs typeface="Roboto" panose="02000000000000000000" pitchFamily="2" charset="0"/>
              </a:rPr>
            </a:br>
            <a:r>
              <a:rPr lang="en-US" sz="1100">
                <a:latin typeface="Roboto"/>
                <a:ea typeface="Roboto"/>
                <a:cs typeface="Roboto"/>
              </a:rPr>
              <a:t>the name of the open source software</a:t>
            </a:r>
            <a:br>
              <a:rPr lang="en-US" sz="1100">
                <a:latin typeface="Roboto" panose="02000000000000000000" pitchFamily="2" charset="0"/>
                <a:ea typeface="Roboto" panose="02000000000000000000" pitchFamily="2" charset="0"/>
                <a:cs typeface="Roboto" panose="02000000000000000000" pitchFamily="2" charset="0"/>
              </a:rPr>
            </a:br>
            <a:r>
              <a:rPr lang="en-US" sz="1100">
                <a:latin typeface="Roboto"/>
                <a:ea typeface="Roboto"/>
                <a:cs typeface="Roboto"/>
              </a:rPr>
              <a:t>designed in order to use this currency.</a:t>
            </a:r>
            <a:endParaRPr lang="en-US" sz="1100" b="1">
              <a:latin typeface="Roboto"/>
              <a:ea typeface="Roboto"/>
              <a:cs typeface="Roboto"/>
            </a:endParaRPr>
          </a:p>
        </p:txBody>
      </p:sp>
      <p:sp>
        <p:nvSpPr>
          <p:cNvPr id="15" name="Rectangle 14">
            <a:extLst>
              <a:ext uri="{FF2B5EF4-FFF2-40B4-BE49-F238E27FC236}">
                <a16:creationId xmlns:a16="http://schemas.microsoft.com/office/drawing/2014/main" id="{B29ADBC9-D7B3-AAF7-4CFA-E278D78E7590}"/>
              </a:ext>
            </a:extLst>
          </p:cNvPr>
          <p:cNvSpPr>
            <a:spLocks noGrp="1" noRot="1" noMove="1" noResize="1" noEditPoints="1" noAdjustHandles="1" noChangeArrowheads="1" noChangeShapeType="1"/>
          </p:cNvSpPr>
          <p:nvPr/>
        </p:nvSpPr>
        <p:spPr>
          <a:xfrm>
            <a:off x="2341946" y="5728879"/>
            <a:ext cx="5059614" cy="499201"/>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75792C-7053-C88F-B5DF-5EC616DE9DEC}"/>
              </a:ext>
            </a:extLst>
          </p:cNvPr>
          <p:cNvSpPr txBox="1"/>
          <p:nvPr/>
        </p:nvSpPr>
        <p:spPr>
          <a:xfrm>
            <a:off x="2316546" y="5762745"/>
            <a:ext cx="5032561" cy="430887"/>
          </a:xfrm>
          <a:prstGeom prst="rect">
            <a:avLst/>
          </a:prstGeom>
          <a:noFill/>
        </p:spPr>
        <p:txBody>
          <a:bodyPr wrap="square" lIns="91440" tIns="45720" rIns="91440" bIns="45720" rtlCol="0" anchor="t">
            <a:spAutoFit/>
          </a:bodyPr>
          <a:lstStyle/>
          <a:p>
            <a:r>
              <a:rPr lang="en-US" sz="1100">
                <a:latin typeface="Roboto"/>
                <a:ea typeface="Roboto"/>
                <a:cs typeface="Roboto"/>
              </a:rPr>
              <a:t>Bitcoin is one of the first implementation of a concept called</a:t>
            </a:r>
            <a:br>
              <a:rPr lang="en-US" sz="1100">
                <a:latin typeface="Roboto" panose="02000000000000000000" pitchFamily="2" charset="0"/>
                <a:ea typeface="Roboto" panose="02000000000000000000" pitchFamily="2" charset="0"/>
                <a:cs typeface="Roboto" panose="02000000000000000000" pitchFamily="2" charset="0"/>
              </a:rPr>
            </a:br>
            <a:r>
              <a:rPr lang="en-US" sz="1100" i="1">
                <a:latin typeface="Roboto"/>
                <a:ea typeface="Roboto"/>
                <a:cs typeface="Roboto"/>
              </a:rPr>
              <a:t>cryptocurrency</a:t>
            </a:r>
            <a:r>
              <a:rPr lang="en-US" sz="1100">
                <a:latin typeface="Roboto"/>
                <a:ea typeface="Roboto"/>
                <a:cs typeface="Roboto"/>
              </a:rPr>
              <a:t>, which was first described in 1998 by Wei Dai on the</a:t>
            </a:r>
          </a:p>
        </p:txBody>
      </p:sp>
      <p:sp>
        <p:nvSpPr>
          <p:cNvPr id="12" name="TextBox 11">
            <a:extLst>
              <a:ext uri="{FF2B5EF4-FFF2-40B4-BE49-F238E27FC236}">
                <a16:creationId xmlns:a16="http://schemas.microsoft.com/office/drawing/2014/main" id="{644E608A-F28A-F805-1F6B-AF0876E50165}"/>
              </a:ext>
            </a:extLst>
          </p:cNvPr>
          <p:cNvSpPr txBox="1"/>
          <p:nvPr/>
        </p:nvSpPr>
        <p:spPr>
          <a:xfrm>
            <a:off x="4746479" y="4512088"/>
            <a:ext cx="1975857" cy="261610"/>
          </a:xfrm>
          <a:prstGeom prst="rect">
            <a:avLst/>
          </a:prstGeom>
          <a:noFill/>
        </p:spPr>
        <p:txBody>
          <a:bodyPr wrap="square" lIns="91440" tIns="45720" rIns="91440" bIns="45720" rtlCol="0" anchor="t">
            <a:spAutoFit/>
          </a:bodyPr>
          <a:lstStyle/>
          <a:p>
            <a:r>
              <a:rPr lang="en-US" sz="1100" i="1">
                <a:latin typeface="Roboto"/>
                <a:ea typeface="Roboto"/>
                <a:cs typeface="Roboto"/>
              </a:rPr>
              <a:t>Source from </a:t>
            </a:r>
            <a:r>
              <a:rPr lang="en-US" sz="1100" i="1">
                <a:solidFill>
                  <a:srgbClr val="038CD5"/>
                </a:solidFill>
                <a:latin typeface="Roboto"/>
                <a:ea typeface="Roboto"/>
                <a:cs typeface="Roboto"/>
              </a:rPr>
              <a:t>Wikipedia</a:t>
            </a:r>
            <a:r>
              <a:rPr lang="en-US" sz="1100" i="1">
                <a:latin typeface="Roboto"/>
                <a:ea typeface="Roboto"/>
                <a:cs typeface="Roboto"/>
              </a:rPr>
              <a:t>.</a:t>
            </a:r>
          </a:p>
        </p:txBody>
      </p:sp>
      <p:sp>
        <p:nvSpPr>
          <p:cNvPr id="18" name="Rectangle 17">
            <a:extLst>
              <a:ext uri="{FF2B5EF4-FFF2-40B4-BE49-F238E27FC236}">
                <a16:creationId xmlns:a16="http://schemas.microsoft.com/office/drawing/2014/main" id="{B8EB166F-FF38-08B8-573C-7CE7C8FE8517}"/>
              </a:ext>
            </a:extLst>
          </p:cNvPr>
          <p:cNvSpPr>
            <a:spLocks noGrp="1" noRot="1" noMove="1" noResize="1" noEditPoints="1" noAdjustHandles="1" noChangeArrowheads="1" noChangeShapeType="1"/>
          </p:cNvSpPr>
          <p:nvPr/>
        </p:nvSpPr>
        <p:spPr>
          <a:xfrm>
            <a:off x="7686122" y="4412760"/>
            <a:ext cx="4180757" cy="1815319"/>
          </a:xfrm>
          <a:prstGeom prst="rect">
            <a:avLst/>
          </a:prstGeom>
          <a:solidFill>
            <a:srgbClr val="F2E5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1469D02-B0B2-7EC2-0AE8-FCB20A7BEAD3}"/>
              </a:ext>
            </a:extLst>
          </p:cNvPr>
          <p:cNvSpPr txBox="1"/>
          <p:nvPr/>
        </p:nvSpPr>
        <p:spPr>
          <a:xfrm>
            <a:off x="7623028" y="4540521"/>
            <a:ext cx="2752683" cy="138499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200">
                <a:solidFill>
                  <a:srgbClr val="038CD5"/>
                </a:solidFill>
                <a:latin typeface="Roboto"/>
                <a:ea typeface="Roboto"/>
                <a:cs typeface="Roboto"/>
              </a:rPr>
              <a:t>Introduction</a:t>
            </a:r>
          </a:p>
          <a:p>
            <a:pPr marL="285750" indent="-285750">
              <a:buFont typeface="Arial" panose="020B0604020202020204" pitchFamily="34" charset="0"/>
              <a:buChar char="•"/>
            </a:pPr>
            <a:r>
              <a:rPr lang="en-US" sz="1200">
                <a:solidFill>
                  <a:srgbClr val="038CD5"/>
                </a:solidFill>
                <a:latin typeface="Roboto"/>
                <a:ea typeface="Roboto"/>
                <a:cs typeface="Roboto"/>
              </a:rPr>
              <a:t>Getting started</a:t>
            </a:r>
          </a:p>
          <a:p>
            <a:pPr marL="285750" indent="-285750">
              <a:buFont typeface="Arial" panose="020B0604020202020204" pitchFamily="34" charset="0"/>
              <a:buChar char="•"/>
            </a:pPr>
            <a:r>
              <a:rPr lang="en-US" sz="1200">
                <a:solidFill>
                  <a:srgbClr val="038CD5"/>
                </a:solidFill>
                <a:latin typeface="Roboto"/>
                <a:ea typeface="Roboto"/>
                <a:cs typeface="Roboto"/>
              </a:rPr>
              <a:t>Register Your BitCoin</a:t>
            </a:r>
            <a:br>
              <a:rPr lang="en-US" sz="1200">
                <a:latin typeface="Roboto" panose="02000000000000000000" pitchFamily="2" charset="0"/>
                <a:ea typeface="Roboto" panose="02000000000000000000" pitchFamily="2" charset="0"/>
                <a:cs typeface="Roboto" panose="02000000000000000000" pitchFamily="2" charset="0"/>
              </a:rPr>
            </a:br>
            <a:r>
              <a:rPr lang="en-US" sz="1200">
                <a:solidFill>
                  <a:srgbClr val="038CD5"/>
                </a:solidFill>
                <a:latin typeface="Roboto"/>
                <a:ea typeface="Roboto"/>
                <a:cs typeface="Roboto"/>
              </a:rPr>
              <a:t>Location</a:t>
            </a:r>
          </a:p>
          <a:p>
            <a:pPr marL="285750" indent="-285750">
              <a:buFont typeface="Arial" panose="020B0604020202020204" pitchFamily="34" charset="0"/>
              <a:buChar char="•"/>
            </a:pPr>
            <a:r>
              <a:rPr lang="en-US" sz="1200">
                <a:solidFill>
                  <a:srgbClr val="038CD5"/>
                </a:solidFill>
                <a:latin typeface="Roboto"/>
                <a:ea typeface="Roboto"/>
                <a:cs typeface="Roboto"/>
              </a:rPr>
              <a:t>Securing your wallet</a:t>
            </a:r>
          </a:p>
          <a:p>
            <a:pPr marL="285750" indent="-285750">
              <a:buFont typeface="Arial" panose="020B0604020202020204" pitchFamily="34" charset="0"/>
              <a:buChar char="•"/>
            </a:pPr>
            <a:r>
              <a:rPr lang="en-US" sz="1200">
                <a:solidFill>
                  <a:srgbClr val="038CD5"/>
                </a:solidFill>
                <a:latin typeface="Roboto"/>
                <a:ea typeface="Roboto"/>
                <a:cs typeface="Roboto"/>
              </a:rPr>
              <a:t>Trading Best Practices</a:t>
            </a:r>
          </a:p>
          <a:p>
            <a:pPr marL="285750" indent="-285750">
              <a:buFont typeface="Arial" panose="020B0604020202020204" pitchFamily="34" charset="0"/>
              <a:buChar char="•"/>
            </a:pPr>
            <a:r>
              <a:rPr lang="en-US" sz="1200">
                <a:solidFill>
                  <a:srgbClr val="038CD5"/>
                </a:solidFill>
                <a:latin typeface="Roboto"/>
                <a:ea typeface="Roboto"/>
                <a:cs typeface="Roboto"/>
              </a:rPr>
              <a:t>Myths</a:t>
            </a:r>
          </a:p>
        </p:txBody>
      </p:sp>
      <p:sp>
        <p:nvSpPr>
          <p:cNvPr id="17" name="TextBox 16">
            <a:extLst>
              <a:ext uri="{FF2B5EF4-FFF2-40B4-BE49-F238E27FC236}">
                <a16:creationId xmlns:a16="http://schemas.microsoft.com/office/drawing/2014/main" id="{C3D213D2-C13C-75D0-4513-D131151CEFB0}"/>
              </a:ext>
            </a:extLst>
          </p:cNvPr>
          <p:cNvSpPr txBox="1"/>
          <p:nvPr/>
        </p:nvSpPr>
        <p:spPr>
          <a:xfrm>
            <a:off x="9767186" y="4876039"/>
            <a:ext cx="2564115" cy="830997"/>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200">
                <a:solidFill>
                  <a:srgbClr val="038CD5"/>
                </a:solidFill>
                <a:latin typeface="Roboto"/>
                <a:ea typeface="Roboto"/>
                <a:cs typeface="Roboto"/>
              </a:rPr>
              <a:t>PHP developer intro</a:t>
            </a:r>
            <a:endParaRPr lang="en-US" sz="1200"/>
          </a:p>
          <a:p>
            <a:pPr marL="285750" indent="-285750">
              <a:buFont typeface="Arial" panose="020B0604020202020204" pitchFamily="34" charset="0"/>
              <a:buChar char="•"/>
            </a:pPr>
            <a:r>
              <a:rPr lang="en-US" sz="1200">
                <a:solidFill>
                  <a:srgbClr val="038CD5"/>
                </a:solidFill>
                <a:latin typeface="Roboto"/>
                <a:ea typeface="Roboto"/>
                <a:cs typeface="Roboto"/>
              </a:rPr>
              <a:t>API references (JSON-</a:t>
            </a:r>
            <a:br>
              <a:rPr lang="en-US" sz="1200">
                <a:latin typeface="Roboto"/>
                <a:ea typeface="Roboto"/>
                <a:cs typeface="Roboto"/>
              </a:rPr>
            </a:br>
            <a:r>
              <a:rPr lang="en-US" sz="1200">
                <a:solidFill>
                  <a:srgbClr val="038CD5"/>
                </a:solidFill>
                <a:latin typeface="Roboto"/>
                <a:ea typeface="Roboto"/>
                <a:cs typeface="Roboto"/>
              </a:rPr>
              <a:t>RPC)</a:t>
            </a:r>
            <a:endParaRPr lang="en-US" sz="1200"/>
          </a:p>
          <a:p>
            <a:pPr marL="285750" indent="-285750">
              <a:buFont typeface="Arial" panose="020B0604020202020204" pitchFamily="34" charset="0"/>
              <a:buChar char="•"/>
            </a:pPr>
            <a:r>
              <a:rPr lang="en-US" sz="1200">
                <a:solidFill>
                  <a:srgbClr val="038CD5"/>
                </a:solidFill>
                <a:latin typeface="Roboto"/>
                <a:ea typeface="Roboto"/>
                <a:cs typeface="Roboto"/>
              </a:rPr>
              <a:t>Protocol specification</a:t>
            </a:r>
            <a:endParaRPr lang="en-US" sz="1200"/>
          </a:p>
        </p:txBody>
      </p:sp>
      <p:sp>
        <p:nvSpPr>
          <p:cNvPr id="24" name="Rectangle 23">
            <a:extLst>
              <a:ext uri="{FF2B5EF4-FFF2-40B4-BE49-F238E27FC236}">
                <a16:creationId xmlns:a16="http://schemas.microsoft.com/office/drawing/2014/main" id="{8E3B6103-56AB-7B52-2F02-C32CC8207169}"/>
              </a:ext>
            </a:extLst>
          </p:cNvPr>
          <p:cNvSpPr/>
          <p:nvPr/>
        </p:nvSpPr>
        <p:spPr>
          <a:xfrm>
            <a:off x="136984" y="2909673"/>
            <a:ext cx="1642521" cy="1332663"/>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240592-4810-3C7A-D7B3-5685C0CCF4C8}"/>
              </a:ext>
            </a:extLst>
          </p:cNvPr>
          <p:cNvSpPr txBox="1">
            <a:spLocks noGrp="1" noRot="1" noMove="1" noResize="1" noEditPoints="1" noAdjustHandles="1" noChangeArrowheads="1" noChangeShapeType="1"/>
          </p:cNvSpPr>
          <p:nvPr/>
        </p:nvSpPr>
        <p:spPr>
          <a:xfrm>
            <a:off x="207001" y="2857342"/>
            <a:ext cx="1306768" cy="1107996"/>
          </a:xfrm>
          <a:prstGeom prst="rect">
            <a:avLst/>
          </a:prstGeom>
          <a:noFill/>
        </p:spPr>
        <p:txBody>
          <a:bodyPr wrap="none" lIns="91440" tIns="45720" rIns="91440" bIns="45720" rtlCol="0" anchor="t">
            <a:spAutoFit/>
          </a:bodyPr>
          <a:lstStyle/>
          <a:p>
            <a:r>
              <a:rPr lang="en-US" sz="1100" u="sng">
                <a:solidFill>
                  <a:srgbClr val="575070"/>
                </a:solidFill>
                <a:latin typeface="Roboto"/>
                <a:ea typeface="Roboto"/>
                <a:cs typeface="Roboto"/>
              </a:rPr>
              <a:t>Main</a:t>
            </a:r>
            <a:r>
              <a:rPr lang="en-US" sz="1100" u="sng">
                <a:latin typeface="Roboto"/>
                <a:ea typeface="Roboto"/>
                <a:cs typeface="Roboto"/>
              </a:rPr>
              <a:t> </a:t>
            </a:r>
            <a:r>
              <a:rPr lang="en-US" sz="1100" u="sng">
                <a:solidFill>
                  <a:srgbClr val="575070"/>
                </a:solidFill>
                <a:latin typeface="Roboto"/>
                <a:ea typeface="Roboto"/>
                <a:cs typeface="Roboto"/>
              </a:rPr>
              <a:t>page</a:t>
            </a:r>
          </a:p>
          <a:p>
            <a:r>
              <a:rPr lang="en-US" sz="1100" u="sng">
                <a:solidFill>
                  <a:srgbClr val="0057A5"/>
                </a:solidFill>
                <a:latin typeface="Roboto"/>
                <a:ea typeface="Roboto"/>
                <a:cs typeface="Roboto"/>
              </a:rPr>
              <a:t>FAQ</a:t>
            </a:r>
          </a:p>
          <a:p>
            <a:r>
              <a:rPr lang="en-US" sz="1100" u="sng">
                <a:solidFill>
                  <a:srgbClr val="0057A5"/>
                </a:solidFill>
                <a:latin typeface="Roboto"/>
                <a:ea typeface="Roboto"/>
                <a:cs typeface="Roboto"/>
              </a:rPr>
              <a:t>Forums</a:t>
            </a:r>
          </a:p>
          <a:p>
            <a:r>
              <a:rPr lang="en-US" sz="1100" u="sng">
                <a:solidFill>
                  <a:srgbClr val="0057A5"/>
                </a:solidFill>
                <a:latin typeface="Roboto"/>
                <a:ea typeface="Roboto"/>
                <a:cs typeface="Roboto"/>
              </a:rPr>
              <a:t>Chatroom</a:t>
            </a:r>
          </a:p>
          <a:p>
            <a:r>
              <a:rPr lang="en-US" sz="1100" u="sng">
                <a:solidFill>
                  <a:srgbClr val="0057A5"/>
                </a:solidFill>
                <a:latin typeface="Roboto"/>
                <a:ea typeface="Roboto"/>
                <a:cs typeface="Roboto"/>
              </a:rPr>
              <a:t>Community portal</a:t>
            </a:r>
          </a:p>
          <a:p>
            <a:r>
              <a:rPr lang="en-US" sz="1100" u="sng">
                <a:solidFill>
                  <a:srgbClr val="0057A5"/>
                </a:solidFill>
                <a:latin typeface="Roboto"/>
                <a:ea typeface="Roboto"/>
                <a:cs typeface="Roboto"/>
              </a:rPr>
              <a:t>Recent changes</a:t>
            </a:r>
          </a:p>
        </p:txBody>
      </p:sp>
      <p:sp>
        <p:nvSpPr>
          <p:cNvPr id="21" name="Rectangle 20">
            <a:extLst>
              <a:ext uri="{FF2B5EF4-FFF2-40B4-BE49-F238E27FC236}">
                <a16:creationId xmlns:a16="http://schemas.microsoft.com/office/drawing/2014/main" id="{74AD1665-EC6A-5E69-A100-12C2D83C4EEF}"/>
              </a:ext>
            </a:extLst>
          </p:cNvPr>
          <p:cNvSpPr>
            <a:spLocks noGrp="1" noRot="1" noMove="1" noResize="1" noEditPoints="1" noAdjustHandles="1" noChangeArrowheads="1" noChangeShapeType="1"/>
          </p:cNvSpPr>
          <p:nvPr/>
        </p:nvSpPr>
        <p:spPr>
          <a:xfrm>
            <a:off x="196658" y="4901439"/>
            <a:ext cx="1642521" cy="1118056"/>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2804DD5-C27F-6EA7-8753-94CA8B27E143}"/>
              </a:ext>
            </a:extLst>
          </p:cNvPr>
          <p:cNvSpPr/>
          <p:nvPr/>
        </p:nvSpPr>
        <p:spPr>
          <a:xfrm>
            <a:off x="231795" y="2554177"/>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927C11-A0B4-146E-B2B3-422FD16796DE}"/>
              </a:ext>
            </a:extLst>
          </p:cNvPr>
          <p:cNvSpPr txBox="1"/>
          <p:nvPr/>
        </p:nvSpPr>
        <p:spPr>
          <a:xfrm>
            <a:off x="205124" y="4866877"/>
            <a:ext cx="1673049" cy="938719"/>
          </a:xfrm>
          <a:prstGeom prst="rect">
            <a:avLst/>
          </a:prstGeom>
          <a:noFill/>
        </p:spPr>
        <p:txBody>
          <a:bodyPr wrap="square" lIns="91440" tIns="45720" rIns="91440" bIns="45720" rtlCol="0" anchor="t">
            <a:spAutoFit/>
          </a:bodyPr>
          <a:lstStyle/>
          <a:p>
            <a:r>
              <a:rPr lang="en-US" sz="1100" u="sng">
                <a:solidFill>
                  <a:srgbClr val="0070C0"/>
                </a:solidFill>
                <a:ea typeface="Roboto"/>
                <a:cs typeface="Roboto"/>
              </a:rPr>
              <a:t>What links here</a:t>
            </a:r>
          </a:p>
          <a:p>
            <a:r>
              <a:rPr lang="en-US" sz="1100" u="sng">
                <a:solidFill>
                  <a:srgbClr val="0070C0"/>
                </a:solidFill>
                <a:ea typeface="Roboto"/>
                <a:cs typeface="Roboto"/>
              </a:rPr>
              <a:t>Related changes</a:t>
            </a:r>
          </a:p>
          <a:p>
            <a:r>
              <a:rPr lang="en-US" sz="1100" u="sng">
                <a:solidFill>
                  <a:srgbClr val="0070C0"/>
                </a:solidFill>
                <a:ea typeface="Roboto"/>
                <a:cs typeface="Roboto"/>
              </a:rPr>
              <a:t>Special pages</a:t>
            </a:r>
          </a:p>
          <a:p>
            <a:r>
              <a:rPr lang="en-US" sz="1100" u="sng">
                <a:solidFill>
                  <a:srgbClr val="0070C0"/>
                </a:solidFill>
                <a:ea typeface="Roboto"/>
                <a:cs typeface="Roboto"/>
              </a:rPr>
              <a:t>Printable version</a:t>
            </a:r>
          </a:p>
          <a:p>
            <a:r>
              <a:rPr lang="en-US" sz="1100" u="sng">
                <a:solidFill>
                  <a:srgbClr val="0070C0"/>
                </a:solidFill>
                <a:ea typeface="Roboto"/>
                <a:cs typeface="Roboto"/>
              </a:rPr>
              <a:t>Permanent link</a:t>
            </a:r>
          </a:p>
        </p:txBody>
      </p:sp>
      <p:sp>
        <p:nvSpPr>
          <p:cNvPr id="42" name="Rectangle 41">
            <a:extLst>
              <a:ext uri="{FF2B5EF4-FFF2-40B4-BE49-F238E27FC236}">
                <a16:creationId xmlns:a16="http://schemas.microsoft.com/office/drawing/2014/main" id="{1CDF42A8-17EA-7FAB-E5ED-A2CC5F6CFA3A}"/>
              </a:ext>
            </a:extLst>
          </p:cNvPr>
          <p:cNvSpPr/>
          <p:nvPr/>
        </p:nvSpPr>
        <p:spPr>
          <a:xfrm>
            <a:off x="250584" y="4518293"/>
            <a:ext cx="892167" cy="26232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B5268AF-6871-4678-CCE8-AF58EEE122B7}"/>
              </a:ext>
            </a:extLst>
          </p:cNvPr>
          <p:cNvSpPr txBox="1"/>
          <p:nvPr/>
        </p:nvSpPr>
        <p:spPr>
          <a:xfrm>
            <a:off x="198535" y="2554177"/>
            <a:ext cx="1662633" cy="276999"/>
          </a:xfrm>
          <a:prstGeom prst="rect">
            <a:avLst/>
          </a:prstGeom>
          <a:noFill/>
        </p:spPr>
        <p:txBody>
          <a:bodyPr wrap="square" rtlCol="0">
            <a:spAutoFit/>
          </a:bodyPr>
          <a:lstStyle/>
          <a:p>
            <a:r>
              <a:rPr lang="en-US" sz="1200"/>
              <a:t>Navigation</a:t>
            </a:r>
          </a:p>
        </p:txBody>
      </p:sp>
      <p:sp>
        <p:nvSpPr>
          <p:cNvPr id="26" name="TextBox 25">
            <a:extLst>
              <a:ext uri="{FF2B5EF4-FFF2-40B4-BE49-F238E27FC236}">
                <a16:creationId xmlns:a16="http://schemas.microsoft.com/office/drawing/2014/main" id="{F7585290-0029-8DC6-45D5-8F886AC3554D}"/>
              </a:ext>
            </a:extLst>
          </p:cNvPr>
          <p:cNvSpPr txBox="1"/>
          <p:nvPr/>
        </p:nvSpPr>
        <p:spPr>
          <a:xfrm>
            <a:off x="240261" y="4532108"/>
            <a:ext cx="1843901" cy="276999"/>
          </a:xfrm>
          <a:prstGeom prst="rect">
            <a:avLst/>
          </a:prstGeom>
          <a:noFill/>
        </p:spPr>
        <p:txBody>
          <a:bodyPr wrap="square" rtlCol="0">
            <a:spAutoFit/>
          </a:bodyPr>
          <a:lstStyle/>
          <a:p>
            <a:r>
              <a:rPr lang="en-US" sz="1200"/>
              <a:t>Toolbox</a:t>
            </a:r>
          </a:p>
        </p:txBody>
      </p:sp>
      <p:sp>
        <p:nvSpPr>
          <p:cNvPr id="34" name="Rectangle 33">
            <a:extLst>
              <a:ext uri="{FF2B5EF4-FFF2-40B4-BE49-F238E27FC236}">
                <a16:creationId xmlns:a16="http://schemas.microsoft.com/office/drawing/2014/main" id="{68F39311-FF77-CDAD-224B-9210F076E6B0}"/>
              </a:ext>
            </a:extLst>
          </p:cNvPr>
          <p:cNvSpPr>
            <a:spLocks/>
          </p:cNvSpPr>
          <p:nvPr/>
        </p:nvSpPr>
        <p:spPr>
          <a:xfrm>
            <a:off x="2085975" y="1163539"/>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AB6C09C-6288-C3F1-B846-F7BF12E8C93A}"/>
              </a:ext>
            </a:extLst>
          </p:cNvPr>
          <p:cNvSpPr>
            <a:spLocks/>
          </p:cNvSpPr>
          <p:nvPr/>
        </p:nvSpPr>
        <p:spPr>
          <a:xfrm>
            <a:off x="2569297" y="1230600"/>
            <a:ext cx="781144" cy="142875"/>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7" name="TextBox 26">
            <a:extLst>
              <a:ext uri="{FF2B5EF4-FFF2-40B4-BE49-F238E27FC236}">
                <a16:creationId xmlns:a16="http://schemas.microsoft.com/office/drawing/2014/main" id="{8C9C3E23-39DB-03DD-1833-DA45F7A63724}"/>
              </a:ext>
            </a:extLst>
          </p:cNvPr>
          <p:cNvSpPr txBox="1"/>
          <p:nvPr/>
        </p:nvSpPr>
        <p:spPr>
          <a:xfrm>
            <a:off x="2059181" y="1148150"/>
            <a:ext cx="1318131" cy="276999"/>
          </a:xfrm>
          <a:prstGeom prst="rect">
            <a:avLst/>
          </a:prstGeom>
          <a:noFill/>
        </p:spPr>
        <p:txBody>
          <a:bodyPr wrap="square" lIns="91440" tIns="45720" rIns="91440" bIns="45720" rtlCol="0" anchor="t">
            <a:spAutoFit/>
          </a:bodyPr>
          <a:lstStyle/>
          <a:p>
            <a:r>
              <a:rPr lang="en-US" sz="1200"/>
              <a:t>Page</a:t>
            </a:r>
          </a:p>
        </p:txBody>
      </p:sp>
      <p:sp>
        <p:nvSpPr>
          <p:cNvPr id="28" name="TextBox 27">
            <a:extLst>
              <a:ext uri="{FF2B5EF4-FFF2-40B4-BE49-F238E27FC236}">
                <a16:creationId xmlns:a16="http://schemas.microsoft.com/office/drawing/2014/main" id="{0CF64F1E-DD79-248E-A915-EFB717AEED63}"/>
              </a:ext>
            </a:extLst>
          </p:cNvPr>
          <p:cNvSpPr txBox="1"/>
          <p:nvPr/>
        </p:nvSpPr>
        <p:spPr>
          <a:xfrm>
            <a:off x="2493656" y="1148149"/>
            <a:ext cx="1253805" cy="261610"/>
          </a:xfrm>
          <a:prstGeom prst="rect">
            <a:avLst/>
          </a:prstGeom>
          <a:noFill/>
        </p:spPr>
        <p:txBody>
          <a:bodyPr wrap="square" lIns="91440" tIns="45720" rIns="91440" bIns="45720" rtlCol="0" anchor="t">
            <a:spAutoFit/>
          </a:bodyPr>
          <a:lstStyle/>
          <a:p>
            <a:r>
              <a:rPr lang="en-US" sz="1100">
                <a:solidFill>
                  <a:srgbClr val="0057A5"/>
                </a:solidFill>
              </a:rPr>
              <a:t>Discussion</a:t>
            </a:r>
          </a:p>
        </p:txBody>
      </p:sp>
      <p:sp>
        <p:nvSpPr>
          <p:cNvPr id="38" name="Rectangle 37">
            <a:extLst>
              <a:ext uri="{FF2B5EF4-FFF2-40B4-BE49-F238E27FC236}">
                <a16:creationId xmlns:a16="http://schemas.microsoft.com/office/drawing/2014/main" id="{45A6C4FD-66BD-8714-985A-30045D400F1E}"/>
              </a:ext>
            </a:extLst>
          </p:cNvPr>
          <p:cNvSpPr>
            <a:spLocks/>
          </p:cNvSpPr>
          <p:nvPr/>
        </p:nvSpPr>
        <p:spPr>
          <a:xfrm>
            <a:off x="7433132" y="1184766"/>
            <a:ext cx="884098" cy="188709"/>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39" name="Rectangle 38">
            <a:extLst>
              <a:ext uri="{FF2B5EF4-FFF2-40B4-BE49-F238E27FC236}">
                <a16:creationId xmlns:a16="http://schemas.microsoft.com/office/drawing/2014/main" id="{13F23CF2-4259-A4D1-5E2F-1C1CAAF6166C}"/>
              </a:ext>
            </a:extLst>
          </p:cNvPr>
          <p:cNvSpPr>
            <a:spLocks/>
          </p:cNvSpPr>
          <p:nvPr/>
        </p:nvSpPr>
        <p:spPr>
          <a:xfrm>
            <a:off x="8408158" y="1184766"/>
            <a:ext cx="884098" cy="240382"/>
          </a:xfrm>
          <a:prstGeom prst="rect">
            <a:avLst/>
          </a:prstGeom>
          <a:solidFill>
            <a:srgbClr val="EEF3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95000"/>
                  <a:lumOff val="5000"/>
                </a:schemeClr>
              </a:solidFill>
            </a:endParaRPr>
          </a:p>
        </p:txBody>
      </p:sp>
      <p:sp>
        <p:nvSpPr>
          <p:cNvPr id="29" name="TextBox 28">
            <a:extLst>
              <a:ext uri="{FF2B5EF4-FFF2-40B4-BE49-F238E27FC236}">
                <a16:creationId xmlns:a16="http://schemas.microsoft.com/office/drawing/2014/main" id="{2928AE48-3414-4ABB-218C-2471D273BE5F}"/>
              </a:ext>
            </a:extLst>
          </p:cNvPr>
          <p:cNvSpPr txBox="1"/>
          <p:nvPr/>
        </p:nvSpPr>
        <p:spPr>
          <a:xfrm>
            <a:off x="7401560" y="1163539"/>
            <a:ext cx="1247542" cy="276999"/>
          </a:xfrm>
          <a:prstGeom prst="rect">
            <a:avLst/>
          </a:prstGeom>
          <a:noFill/>
        </p:spPr>
        <p:txBody>
          <a:bodyPr wrap="square" lIns="91440" tIns="45720" rIns="91440" bIns="45720" rtlCol="0" anchor="t">
            <a:spAutoFit/>
          </a:bodyPr>
          <a:lstStyle/>
          <a:p>
            <a:r>
              <a:rPr lang="en-US" sz="1200">
                <a:solidFill>
                  <a:srgbClr val="0057A5"/>
                </a:solidFill>
              </a:rPr>
              <a:t>View </a:t>
            </a:r>
            <a:r>
              <a:rPr lang="en-US" sz="1100">
                <a:solidFill>
                  <a:srgbClr val="0057A5"/>
                </a:solidFill>
              </a:rPr>
              <a:t>source</a:t>
            </a:r>
          </a:p>
        </p:txBody>
      </p:sp>
      <p:sp>
        <p:nvSpPr>
          <p:cNvPr id="30" name="TextBox 29">
            <a:extLst>
              <a:ext uri="{FF2B5EF4-FFF2-40B4-BE49-F238E27FC236}">
                <a16:creationId xmlns:a16="http://schemas.microsoft.com/office/drawing/2014/main" id="{3602250E-4F8F-36BD-5BC0-CA9FE6A4562A}"/>
              </a:ext>
            </a:extLst>
          </p:cNvPr>
          <p:cNvSpPr txBox="1"/>
          <p:nvPr/>
        </p:nvSpPr>
        <p:spPr>
          <a:xfrm>
            <a:off x="8330665" y="1163539"/>
            <a:ext cx="1394684" cy="276999"/>
          </a:xfrm>
          <a:prstGeom prst="rect">
            <a:avLst/>
          </a:prstGeom>
          <a:noFill/>
        </p:spPr>
        <p:txBody>
          <a:bodyPr wrap="square" rtlCol="0">
            <a:spAutoFit/>
          </a:bodyPr>
          <a:lstStyle/>
          <a:p>
            <a:r>
              <a:rPr lang="en-US" sz="1200">
                <a:solidFill>
                  <a:srgbClr val="0057A5"/>
                </a:solidFill>
              </a:rPr>
              <a:t>View history</a:t>
            </a:r>
          </a:p>
        </p:txBody>
      </p:sp>
      <p:sp>
        <p:nvSpPr>
          <p:cNvPr id="33" name="Rectangle 32">
            <a:extLst>
              <a:ext uri="{FF2B5EF4-FFF2-40B4-BE49-F238E27FC236}">
                <a16:creationId xmlns:a16="http://schemas.microsoft.com/office/drawing/2014/main" id="{FD760702-2788-DCE6-AAF5-3516E1FC231F}"/>
              </a:ext>
            </a:extLst>
          </p:cNvPr>
          <p:cNvSpPr>
            <a:spLocks noGrp="1" noRot="1" noMove="1" noResize="1" noEditPoints="1" noAdjustHandles="1" noChangeArrowheads="1" noChangeShapeType="1"/>
          </p:cNvSpPr>
          <p:nvPr/>
        </p:nvSpPr>
        <p:spPr>
          <a:xfrm>
            <a:off x="10583779" y="633663"/>
            <a:ext cx="1556084" cy="208548"/>
          </a:xfrm>
          <a:prstGeom prst="rect">
            <a:avLst/>
          </a:prstGeom>
          <a:solidFill>
            <a:srgbClr val="F6F6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30858DB-789A-503E-65A3-A0573AA98877}"/>
              </a:ext>
            </a:extLst>
          </p:cNvPr>
          <p:cNvSpPr>
            <a:spLocks/>
          </p:cNvSpPr>
          <p:nvPr/>
        </p:nvSpPr>
        <p:spPr>
          <a:xfrm>
            <a:off x="6950488" y="1155845"/>
            <a:ext cx="388620" cy="269303"/>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6CA45DE-54DA-0690-F0A9-70EA14E00391}"/>
              </a:ext>
            </a:extLst>
          </p:cNvPr>
          <p:cNvSpPr txBox="1"/>
          <p:nvPr/>
        </p:nvSpPr>
        <p:spPr>
          <a:xfrm>
            <a:off x="10528703" y="592580"/>
            <a:ext cx="2068190" cy="276999"/>
          </a:xfrm>
          <a:prstGeom prst="rect">
            <a:avLst/>
          </a:prstGeom>
          <a:noFill/>
        </p:spPr>
        <p:txBody>
          <a:bodyPr wrap="square" rtlCol="0">
            <a:spAutoFit/>
          </a:bodyPr>
          <a:lstStyle/>
          <a:p>
            <a:r>
              <a:rPr lang="en-US" sz="1200">
                <a:solidFill>
                  <a:srgbClr val="0057A5"/>
                </a:solidFill>
              </a:rPr>
              <a:t>Log in / create account</a:t>
            </a:r>
          </a:p>
        </p:txBody>
      </p:sp>
      <p:sp>
        <p:nvSpPr>
          <p:cNvPr id="45" name="Rectangle 44">
            <a:extLst>
              <a:ext uri="{FF2B5EF4-FFF2-40B4-BE49-F238E27FC236}">
                <a16:creationId xmlns:a16="http://schemas.microsoft.com/office/drawing/2014/main" id="{9ADE4F30-DB1C-3815-8292-3D44B21AE387}"/>
              </a:ext>
            </a:extLst>
          </p:cNvPr>
          <p:cNvSpPr>
            <a:spLocks noGrp="1" noRot="1" noMove="1" noResize="1" noEditPoints="1" noAdjustHandles="1" noChangeArrowheads="1" noChangeShapeType="1"/>
          </p:cNvSpPr>
          <p:nvPr/>
        </p:nvSpPr>
        <p:spPr>
          <a:xfrm>
            <a:off x="2446421" y="4086726"/>
            <a:ext cx="4955139" cy="244278"/>
          </a:xfrm>
          <a:prstGeom prst="rect">
            <a:avLst/>
          </a:prstGeom>
          <a:solidFill>
            <a:srgbClr val="E5CDE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950B94C-D5BC-C4EA-A564-23BB2A8466D4}"/>
              </a:ext>
            </a:extLst>
          </p:cNvPr>
          <p:cNvSpPr txBox="1"/>
          <p:nvPr/>
        </p:nvSpPr>
        <p:spPr>
          <a:xfrm>
            <a:off x="6912038" y="1157388"/>
            <a:ext cx="961360" cy="276999"/>
          </a:xfrm>
          <a:prstGeom prst="rect">
            <a:avLst/>
          </a:prstGeom>
          <a:noFill/>
        </p:spPr>
        <p:txBody>
          <a:bodyPr wrap="square" lIns="91440" tIns="45720" rIns="91440" bIns="45720" rtlCol="0" anchor="t">
            <a:spAutoFit/>
          </a:bodyPr>
          <a:lstStyle/>
          <a:p>
            <a:r>
              <a:rPr lang="en-US" sz="1200"/>
              <a:t>Read</a:t>
            </a:r>
          </a:p>
        </p:txBody>
      </p:sp>
      <p:sp>
        <p:nvSpPr>
          <p:cNvPr id="46" name="Rectangle 45">
            <a:extLst>
              <a:ext uri="{FF2B5EF4-FFF2-40B4-BE49-F238E27FC236}">
                <a16:creationId xmlns:a16="http://schemas.microsoft.com/office/drawing/2014/main" id="{1FBB3279-929F-3515-860F-E62A9E55C50D}"/>
              </a:ext>
            </a:extLst>
          </p:cNvPr>
          <p:cNvSpPr>
            <a:spLocks noGrp="1" noRot="1" noMove="1" noResize="1" noEditPoints="1" noAdjustHandles="1" noChangeArrowheads="1" noChangeShapeType="1"/>
          </p:cNvSpPr>
          <p:nvPr/>
        </p:nvSpPr>
        <p:spPr>
          <a:xfrm>
            <a:off x="7775155" y="4086726"/>
            <a:ext cx="2753548" cy="244278"/>
          </a:xfrm>
          <a:prstGeom prst="rect">
            <a:avLst/>
          </a:prstGeom>
          <a:solidFill>
            <a:srgbClr val="EFC1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B7B38907-3425-757C-1C3E-6CDD7C21C91B}"/>
              </a:ext>
            </a:extLst>
          </p:cNvPr>
          <p:cNvSpPr txBox="1"/>
          <p:nvPr/>
        </p:nvSpPr>
        <p:spPr>
          <a:xfrm>
            <a:off x="2421100" y="4049205"/>
            <a:ext cx="1916137" cy="338554"/>
          </a:xfrm>
          <a:prstGeom prst="rect">
            <a:avLst/>
          </a:prstGeom>
          <a:noFill/>
        </p:spPr>
        <p:txBody>
          <a:bodyPr wrap="square" rtlCol="0">
            <a:spAutoFit/>
          </a:bodyPr>
          <a:lstStyle/>
          <a:p>
            <a:r>
              <a:rPr lang="en-US" sz="1600" b="1"/>
              <a:t>Bitcoin</a:t>
            </a:r>
          </a:p>
        </p:txBody>
      </p:sp>
      <p:sp>
        <p:nvSpPr>
          <p:cNvPr id="44" name="TextBox 43">
            <a:extLst>
              <a:ext uri="{FF2B5EF4-FFF2-40B4-BE49-F238E27FC236}">
                <a16:creationId xmlns:a16="http://schemas.microsoft.com/office/drawing/2014/main" id="{8EB5E780-184A-ADE8-891D-CE98D88C3C5B}"/>
              </a:ext>
            </a:extLst>
          </p:cNvPr>
          <p:cNvSpPr txBox="1"/>
          <p:nvPr/>
        </p:nvSpPr>
        <p:spPr>
          <a:xfrm>
            <a:off x="7701003" y="4042032"/>
            <a:ext cx="2311776" cy="338554"/>
          </a:xfrm>
          <a:prstGeom prst="rect">
            <a:avLst/>
          </a:prstGeom>
          <a:noFill/>
        </p:spPr>
        <p:txBody>
          <a:bodyPr wrap="square" rtlCol="0">
            <a:spAutoFit/>
          </a:bodyPr>
          <a:lstStyle/>
          <a:p>
            <a:r>
              <a:rPr lang="en-US" sz="1600" b="1"/>
              <a:t>Topic central</a:t>
            </a:r>
          </a:p>
        </p:txBody>
      </p:sp>
      <p:sp>
        <p:nvSpPr>
          <p:cNvPr id="47" name="TextBox 46">
            <a:extLst>
              <a:ext uri="{FF2B5EF4-FFF2-40B4-BE49-F238E27FC236}">
                <a16:creationId xmlns:a16="http://schemas.microsoft.com/office/drawing/2014/main" id="{44EF1D6B-6120-2AD8-6647-69D57EEAB595}"/>
              </a:ext>
            </a:extLst>
          </p:cNvPr>
          <p:cNvSpPr txBox="1"/>
          <p:nvPr/>
        </p:nvSpPr>
        <p:spPr>
          <a:xfrm>
            <a:off x="7895431" y="3136875"/>
            <a:ext cx="2052364" cy="307777"/>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rgbClr val="0070C0"/>
                </a:solidFill>
              </a:rPr>
              <a:t>Frontpage</a:t>
            </a:r>
          </a:p>
        </p:txBody>
      </p:sp>
      <p:sp>
        <p:nvSpPr>
          <p:cNvPr id="49" name="TextBox 48">
            <a:extLst>
              <a:ext uri="{FF2B5EF4-FFF2-40B4-BE49-F238E27FC236}">
                <a16:creationId xmlns:a16="http://schemas.microsoft.com/office/drawing/2014/main" id="{89BC6FAD-737E-70FD-C8EC-F54A11FD90C7}"/>
              </a:ext>
            </a:extLst>
          </p:cNvPr>
          <p:cNvSpPr txBox="1"/>
          <p:nvPr/>
        </p:nvSpPr>
        <p:spPr>
          <a:xfrm>
            <a:off x="9151929" y="3141263"/>
            <a:ext cx="1656384" cy="307777"/>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rgbClr val="0070C0"/>
                </a:solidFill>
              </a:rPr>
              <a:t>Forum</a:t>
            </a:r>
          </a:p>
        </p:txBody>
      </p:sp>
      <p:sp>
        <p:nvSpPr>
          <p:cNvPr id="50" name="TextBox 49">
            <a:extLst>
              <a:ext uri="{FF2B5EF4-FFF2-40B4-BE49-F238E27FC236}">
                <a16:creationId xmlns:a16="http://schemas.microsoft.com/office/drawing/2014/main" id="{B318B15E-4829-4EE7-A78D-98E6DD5C0CBB}"/>
              </a:ext>
            </a:extLst>
          </p:cNvPr>
          <p:cNvSpPr txBox="1"/>
          <p:nvPr/>
        </p:nvSpPr>
        <p:spPr>
          <a:xfrm>
            <a:off x="10391494" y="3012221"/>
            <a:ext cx="2124745" cy="52322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rgbClr val="0070C0"/>
                </a:solidFill>
              </a:rPr>
              <a:t>#bitcoin-</a:t>
            </a:r>
            <a:br>
              <a:rPr lang="en-US" sz="1400">
                <a:solidFill>
                  <a:srgbClr val="0070C0"/>
                </a:solidFill>
              </a:rPr>
            </a:br>
            <a:r>
              <a:rPr lang="en-US" sz="1400">
                <a:solidFill>
                  <a:srgbClr val="0070C0"/>
                </a:solidFill>
              </a:rPr>
              <a:t>dev</a:t>
            </a:r>
          </a:p>
        </p:txBody>
      </p:sp>
    </p:spTree>
    <p:extLst>
      <p:ext uri="{BB962C8B-B14F-4D97-AF65-F5344CB8AC3E}">
        <p14:creationId xmlns:p14="http://schemas.microsoft.com/office/powerpoint/2010/main" val="24810900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1D635F-5D30-0147-B8CB-946C1DD2F166}"/>
            </a:ext>
          </a:extLst>
        </p:cNvPr>
        <p:cNvGrpSpPr/>
        <p:nvPr/>
      </p:nvGrpSpPr>
      <p:grpSpPr>
        <a:xfrm>
          <a:off x="0" y="0"/>
          <a:ext cx="0" cy="0"/>
          <a:chOff x="0" y="0"/>
          <a:chExt cx="0" cy="0"/>
        </a:xfrm>
      </p:grpSpPr>
      <p:pic>
        <p:nvPicPr>
          <p:cNvPr id="3" name="Picture 2" descr="A group of people posing for a photo&#10;&#10;Description automatically generated">
            <a:extLst>
              <a:ext uri="{FF2B5EF4-FFF2-40B4-BE49-F238E27FC236}">
                <a16:creationId xmlns:a16="http://schemas.microsoft.com/office/drawing/2014/main" id="{D3F71906-C42C-7EF3-114D-75FD3D563A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2132077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76574DF-0A48-008B-89B8-4B25A4BB9295}"/>
            </a:ext>
          </a:extLst>
        </p:cNvPr>
        <p:cNvGrpSpPr/>
        <p:nvPr/>
      </p:nvGrpSpPr>
      <p:grpSpPr>
        <a:xfrm>
          <a:off x="0" y="0"/>
          <a:ext cx="0" cy="0"/>
          <a:chOff x="0" y="0"/>
          <a:chExt cx="0" cy="0"/>
        </a:xfrm>
      </p:grpSpPr>
      <p:pic>
        <p:nvPicPr>
          <p:cNvPr id="3" name="Picture 2" descr="A person standing in front of a projector screen&#10;&#10;Description automatically generated">
            <a:extLst>
              <a:ext uri="{FF2B5EF4-FFF2-40B4-BE49-F238E27FC236}">
                <a16:creationId xmlns:a16="http://schemas.microsoft.com/office/drawing/2014/main" id="{67D7714D-E754-CBE6-C40D-84DD87C52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Tree>
    <p:extLst>
      <p:ext uri="{BB962C8B-B14F-4D97-AF65-F5344CB8AC3E}">
        <p14:creationId xmlns:p14="http://schemas.microsoft.com/office/powerpoint/2010/main" val="13013444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29CE41-B52C-EDB9-FC34-611E52E56255}"/>
            </a:ext>
          </a:extLst>
        </p:cNvPr>
        <p:cNvGrpSpPr/>
        <p:nvPr/>
      </p:nvGrpSpPr>
      <p:grpSpPr>
        <a:xfrm>
          <a:off x="0" y="0"/>
          <a:ext cx="0" cy="0"/>
          <a:chOff x="0" y="0"/>
          <a:chExt cx="0" cy="0"/>
        </a:xfrm>
      </p:grpSpPr>
      <p:pic>
        <p:nvPicPr>
          <p:cNvPr id="3" name="Picture 2" descr="A person holding money and a match&#10;&#10;Description automatically generated">
            <a:extLst>
              <a:ext uri="{FF2B5EF4-FFF2-40B4-BE49-F238E27FC236}">
                <a16:creationId xmlns:a16="http://schemas.microsoft.com/office/drawing/2014/main" id="{DB2F1143-16C1-C50B-2E0F-D99B100AA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0559" y="643466"/>
            <a:ext cx="6210881" cy="5571067"/>
          </a:xfrm>
          <a:prstGeom prst="rect">
            <a:avLst/>
          </a:prstGeom>
        </p:spPr>
      </p:pic>
    </p:spTree>
    <p:extLst>
      <p:ext uri="{BB962C8B-B14F-4D97-AF65-F5344CB8AC3E}">
        <p14:creationId xmlns:p14="http://schemas.microsoft.com/office/powerpoint/2010/main" val="42417456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15BB6-6965-F004-7181-0FDC0EC17E74}"/>
            </a:ext>
          </a:extLst>
        </p:cNvPr>
        <p:cNvGrpSpPr/>
        <p:nvPr/>
      </p:nvGrpSpPr>
      <p:grpSpPr>
        <a:xfrm>
          <a:off x="0" y="0"/>
          <a:ext cx="0" cy="0"/>
          <a:chOff x="0" y="0"/>
          <a:chExt cx="0" cy="0"/>
        </a:xfrm>
      </p:grpSpPr>
      <p:pic>
        <p:nvPicPr>
          <p:cNvPr id="3" name="Picture 2" descr="A person holding a sign&#10;&#10;Description automatically generated">
            <a:extLst>
              <a:ext uri="{FF2B5EF4-FFF2-40B4-BE49-F238E27FC236}">
                <a16:creationId xmlns:a16="http://schemas.microsoft.com/office/drawing/2014/main" id="{43877ED3-C17A-4D6B-9E9B-7650E840A5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7295" y="497393"/>
            <a:ext cx="4397410" cy="5863214"/>
          </a:xfrm>
          <a:prstGeom prst="rect">
            <a:avLst/>
          </a:prstGeom>
        </p:spPr>
      </p:pic>
    </p:spTree>
    <p:extLst>
      <p:ext uri="{BB962C8B-B14F-4D97-AF65-F5344CB8AC3E}">
        <p14:creationId xmlns:p14="http://schemas.microsoft.com/office/powerpoint/2010/main" val="164147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2B4AC-9093-6162-759B-A4EEB6DC71C1}"/>
            </a:ext>
          </a:extLst>
        </p:cNvPr>
        <p:cNvGrpSpPr/>
        <p:nvPr/>
      </p:nvGrpSpPr>
      <p:grpSpPr>
        <a:xfrm>
          <a:off x="0" y="0"/>
          <a:ext cx="0" cy="0"/>
          <a:chOff x="0" y="0"/>
          <a:chExt cx="0" cy="0"/>
        </a:xfrm>
      </p:grpSpPr>
      <p:pic>
        <p:nvPicPr>
          <p:cNvPr id="3" name="Picture 2" descr="A group of people around a table&#10;&#10;Description automatically generated">
            <a:extLst>
              <a:ext uri="{FF2B5EF4-FFF2-40B4-BE49-F238E27FC236}">
                <a16:creationId xmlns:a16="http://schemas.microsoft.com/office/drawing/2014/main" id="{92F88DE6-B43E-DA67-4DA4-BC7260B19471}"/>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648592" y="-52137"/>
            <a:ext cx="10977641" cy="6976177"/>
          </a:xfrm>
          <a:prstGeom prst="rect">
            <a:avLst/>
          </a:prstGeom>
        </p:spPr>
      </p:pic>
    </p:spTree>
    <p:extLst>
      <p:ext uri="{BB962C8B-B14F-4D97-AF65-F5344CB8AC3E}">
        <p14:creationId xmlns:p14="http://schemas.microsoft.com/office/powerpoint/2010/main" val="369634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6C15AC4-FDA3-4B73-5D4D-C151AF08E391}"/>
            </a:ext>
          </a:extLst>
        </p:cNvPr>
        <p:cNvGrpSpPr/>
        <p:nvPr/>
      </p:nvGrpSpPr>
      <p:grpSpPr>
        <a:xfrm>
          <a:off x="0" y="0"/>
          <a:ext cx="0" cy="0"/>
          <a:chOff x="0" y="0"/>
          <a:chExt cx="0" cy="0"/>
        </a:xfrm>
      </p:grpSpPr>
      <p:pic>
        <p:nvPicPr>
          <p:cNvPr id="3" name="Picture 2" descr="A graph of a line&#10;&#10;Description automatically generated with medium confidence">
            <a:extLst>
              <a:ext uri="{FF2B5EF4-FFF2-40B4-BE49-F238E27FC236}">
                <a16:creationId xmlns:a16="http://schemas.microsoft.com/office/drawing/2014/main" id="{D32FE29C-4A3F-20CD-5C72-DECDD39ED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67" y="702733"/>
            <a:ext cx="10905066" cy="5452533"/>
          </a:xfrm>
          <a:prstGeom prst="rect">
            <a:avLst/>
          </a:prstGeom>
        </p:spPr>
      </p:pic>
      <p:sp>
        <p:nvSpPr>
          <p:cNvPr id="5" name="Rectangle 4">
            <a:extLst>
              <a:ext uri="{FF2B5EF4-FFF2-40B4-BE49-F238E27FC236}">
                <a16:creationId xmlns:a16="http://schemas.microsoft.com/office/drawing/2014/main" id="{C910B05C-7257-77F4-7E37-5F4CBBE6BC4B}"/>
              </a:ext>
            </a:extLst>
          </p:cNvPr>
          <p:cNvSpPr/>
          <p:nvPr/>
        </p:nvSpPr>
        <p:spPr>
          <a:xfrm>
            <a:off x="220579" y="1844842"/>
            <a:ext cx="1082842" cy="32926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67E7829-2E08-4BA8-A0AF-E539A18AB441}"/>
              </a:ext>
            </a:extLst>
          </p:cNvPr>
          <p:cNvSpPr txBox="1"/>
          <p:nvPr/>
        </p:nvSpPr>
        <p:spPr>
          <a:xfrm rot="16200000">
            <a:off x="-308810" y="3244333"/>
            <a:ext cx="2756652" cy="369332"/>
          </a:xfrm>
          <a:prstGeom prst="rect">
            <a:avLst/>
          </a:prstGeom>
          <a:noFill/>
        </p:spPr>
        <p:txBody>
          <a:bodyPr wrap="none" rtlCol="0">
            <a:spAutoFit/>
          </a:bodyPr>
          <a:lstStyle/>
          <a:p>
            <a:r>
              <a:rPr lang="en-US"/>
              <a:t>Bitcoin Price in US Dollars</a:t>
            </a:r>
          </a:p>
        </p:txBody>
      </p:sp>
    </p:spTree>
    <p:extLst>
      <p:ext uri="{BB962C8B-B14F-4D97-AF65-F5344CB8AC3E}">
        <p14:creationId xmlns:p14="http://schemas.microsoft.com/office/powerpoint/2010/main" val="1256474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66EB6-3CA0-05AF-6527-93BB1D5EA177}"/>
            </a:ext>
          </a:extLst>
        </p:cNvPr>
        <p:cNvGrpSpPr/>
        <p:nvPr/>
      </p:nvGrpSpPr>
      <p:grpSpPr>
        <a:xfrm>
          <a:off x="0" y="0"/>
          <a:ext cx="0" cy="0"/>
          <a:chOff x="0" y="0"/>
          <a:chExt cx="0" cy="0"/>
        </a:xfrm>
      </p:grpSpPr>
      <p:pic>
        <p:nvPicPr>
          <p:cNvPr id="3" name="Picture 2" descr="A close-up of a coin&#10;&#10;Description automatically generated">
            <a:extLst>
              <a:ext uri="{FF2B5EF4-FFF2-40B4-BE49-F238E27FC236}">
                <a16:creationId xmlns:a16="http://schemas.microsoft.com/office/drawing/2014/main" id="{644F783C-98A7-BABC-CEC2-45998CE4ED90}"/>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014842" y="888421"/>
            <a:ext cx="10162315" cy="5081158"/>
          </a:xfrm>
          <a:prstGeom prst="rect">
            <a:avLst/>
          </a:prstGeom>
        </p:spPr>
      </p:pic>
    </p:spTree>
    <p:extLst>
      <p:ext uri="{BB962C8B-B14F-4D97-AF65-F5344CB8AC3E}">
        <p14:creationId xmlns:p14="http://schemas.microsoft.com/office/powerpoint/2010/main" val="415586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FA280B-5B6C-5C41-F6DF-D29CB9C0081B}"/>
            </a:ext>
          </a:extLst>
        </p:cNvPr>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D1022D34-8F49-B8C2-E800-C20790AF4808}"/>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1283369" y="1"/>
            <a:ext cx="9625262" cy="6857998"/>
          </a:xfrm>
          <a:prstGeom prst="rect">
            <a:avLst/>
          </a:prstGeom>
        </p:spPr>
      </p:pic>
      <p:sp>
        <p:nvSpPr>
          <p:cNvPr id="23" name="Rectangle 22">
            <a:extLst>
              <a:ext uri="{FF2B5EF4-FFF2-40B4-BE49-F238E27FC236}">
                <a16:creationId xmlns:a16="http://schemas.microsoft.com/office/drawing/2014/main" id="{D59684B1-C0BD-B8ED-4AB7-14084C520C45}"/>
              </a:ext>
            </a:extLst>
          </p:cNvPr>
          <p:cNvSpPr>
            <a:spLocks noGrp="1" noRot="1" noMove="1" noResize="1" noEditPoints="1" noAdjustHandles="1" noChangeArrowheads="1" noChangeShapeType="1"/>
          </p:cNvSpPr>
          <p:nvPr/>
        </p:nvSpPr>
        <p:spPr>
          <a:xfrm>
            <a:off x="1849121" y="1950720"/>
            <a:ext cx="1080284" cy="3502352"/>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9E43F0-4CE4-94CA-28D4-A945404C0223}"/>
              </a:ext>
            </a:extLst>
          </p:cNvPr>
          <p:cNvSpPr/>
          <p:nvPr/>
        </p:nvSpPr>
        <p:spPr>
          <a:xfrm>
            <a:off x="1226290" y="594360"/>
            <a:ext cx="1381760" cy="6604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A50A6DC-60F0-F144-C6BD-36EE5250647F}"/>
              </a:ext>
            </a:extLst>
          </p:cNvPr>
          <p:cNvSpPr/>
          <p:nvPr/>
        </p:nvSpPr>
        <p:spPr>
          <a:xfrm>
            <a:off x="2819565"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95C96CD-DEF9-8ECE-7945-F7735B2B47A5}"/>
              </a:ext>
            </a:extLst>
          </p:cNvPr>
          <p:cNvSpPr/>
          <p:nvPr/>
        </p:nvSpPr>
        <p:spPr>
          <a:xfrm>
            <a:off x="4472260" y="65411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4BE8ED-96A2-FC55-EC60-AFE7A0B9BA87}"/>
              </a:ext>
            </a:extLst>
          </p:cNvPr>
          <p:cNvSpPr/>
          <p:nvPr/>
        </p:nvSpPr>
        <p:spPr>
          <a:xfrm>
            <a:off x="6147246"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DFE4804-E90C-1220-A239-FF4FB0414941}"/>
              </a:ext>
            </a:extLst>
          </p:cNvPr>
          <p:cNvSpPr/>
          <p:nvPr/>
        </p:nvSpPr>
        <p:spPr>
          <a:xfrm>
            <a:off x="7746998" y="647820"/>
            <a:ext cx="1381760" cy="4001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CA04A0-DA43-3297-26DB-C6A4737368CD}"/>
              </a:ext>
            </a:extLst>
          </p:cNvPr>
          <p:cNvSpPr/>
          <p:nvPr/>
        </p:nvSpPr>
        <p:spPr>
          <a:xfrm>
            <a:off x="9555399" y="513080"/>
            <a:ext cx="1381760" cy="5348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A1A9B2E-215F-7521-BD4C-84CFC9D5083D}"/>
              </a:ext>
            </a:extLst>
          </p:cNvPr>
          <p:cNvSpPr txBox="1"/>
          <p:nvPr/>
        </p:nvSpPr>
        <p:spPr>
          <a:xfrm>
            <a:off x="1346200" y="594360"/>
            <a:ext cx="982961"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Logout</a:t>
            </a:r>
          </a:p>
        </p:txBody>
      </p:sp>
      <p:sp>
        <p:nvSpPr>
          <p:cNvPr id="5" name="TextBox 4">
            <a:extLst>
              <a:ext uri="{FF2B5EF4-FFF2-40B4-BE49-F238E27FC236}">
                <a16:creationId xmlns:a16="http://schemas.microsoft.com/office/drawing/2014/main" id="{74D0E626-B868-043D-80FE-7B43898296DB}"/>
              </a:ext>
            </a:extLst>
          </p:cNvPr>
          <p:cNvSpPr txBox="1"/>
          <p:nvPr/>
        </p:nvSpPr>
        <p:spPr>
          <a:xfrm>
            <a:off x="2936240" y="594360"/>
            <a:ext cx="1098378"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Balance</a:t>
            </a:r>
          </a:p>
        </p:txBody>
      </p:sp>
      <p:sp>
        <p:nvSpPr>
          <p:cNvPr id="6" name="TextBox 5">
            <a:extLst>
              <a:ext uri="{FF2B5EF4-FFF2-40B4-BE49-F238E27FC236}">
                <a16:creationId xmlns:a16="http://schemas.microsoft.com/office/drawing/2014/main" id="{F82C4E51-77AA-66CE-DC94-4923851DE97A}"/>
              </a:ext>
            </a:extLst>
          </p:cNvPr>
          <p:cNvSpPr txBox="1"/>
          <p:nvPr/>
        </p:nvSpPr>
        <p:spPr>
          <a:xfrm>
            <a:off x="4690998" y="594360"/>
            <a:ext cx="902811"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Spend</a:t>
            </a:r>
          </a:p>
        </p:txBody>
      </p:sp>
      <p:sp>
        <p:nvSpPr>
          <p:cNvPr id="7" name="TextBox 6">
            <a:extLst>
              <a:ext uri="{FF2B5EF4-FFF2-40B4-BE49-F238E27FC236}">
                <a16:creationId xmlns:a16="http://schemas.microsoft.com/office/drawing/2014/main" id="{3D8C3F72-B533-FC5F-330B-7688AEE4AA7A}"/>
              </a:ext>
            </a:extLst>
          </p:cNvPr>
          <p:cNvSpPr txBox="1"/>
          <p:nvPr/>
        </p:nvSpPr>
        <p:spPr>
          <a:xfrm>
            <a:off x="6250190" y="594360"/>
            <a:ext cx="1120820"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Redeem</a:t>
            </a:r>
          </a:p>
        </p:txBody>
      </p:sp>
      <p:sp>
        <p:nvSpPr>
          <p:cNvPr id="8" name="TextBox 7">
            <a:extLst>
              <a:ext uri="{FF2B5EF4-FFF2-40B4-BE49-F238E27FC236}">
                <a16:creationId xmlns:a16="http://schemas.microsoft.com/office/drawing/2014/main" id="{138BF516-8CA7-02AF-CEDF-87E5D0C12EAA}"/>
              </a:ext>
            </a:extLst>
          </p:cNvPr>
          <p:cNvSpPr txBox="1"/>
          <p:nvPr/>
        </p:nvSpPr>
        <p:spPr>
          <a:xfrm>
            <a:off x="7955647" y="594360"/>
            <a:ext cx="1000595" cy="400110"/>
          </a:xfrm>
          <a:prstGeom prst="rect">
            <a:avLst/>
          </a:prstGeom>
          <a:noFill/>
        </p:spPr>
        <p:txBody>
          <a:bodyPr wrap="none" rtlCol="0">
            <a:spAutoFit/>
          </a:bodyPr>
          <a:lstStyle/>
          <a:p>
            <a:r>
              <a:rPr lang="en-US" sz="2000">
                <a:latin typeface="Roboto" panose="02000000000000000000" pitchFamily="2" charset="0"/>
                <a:ea typeface="Roboto" panose="02000000000000000000" pitchFamily="2" charset="0"/>
                <a:cs typeface="Roboto" panose="02000000000000000000" pitchFamily="2" charset="0"/>
              </a:rPr>
              <a:t>History</a:t>
            </a:r>
          </a:p>
        </p:txBody>
      </p:sp>
      <p:sp>
        <p:nvSpPr>
          <p:cNvPr id="9" name="TextBox 8">
            <a:extLst>
              <a:ext uri="{FF2B5EF4-FFF2-40B4-BE49-F238E27FC236}">
                <a16:creationId xmlns:a16="http://schemas.microsoft.com/office/drawing/2014/main" id="{7AF3F07F-B401-3B1E-B33B-CDEA764D4C93}"/>
              </a:ext>
            </a:extLst>
          </p:cNvPr>
          <p:cNvSpPr txBox="1"/>
          <p:nvPr/>
        </p:nvSpPr>
        <p:spPr>
          <a:xfrm>
            <a:off x="9555399" y="546874"/>
            <a:ext cx="1132041" cy="707886"/>
          </a:xfrm>
          <a:prstGeom prst="rect">
            <a:avLst/>
          </a:prstGeom>
          <a:noFill/>
        </p:spPr>
        <p:txBody>
          <a:bodyPr wrap="none" rtlCol="0">
            <a:spAutoFit/>
          </a:bodyPr>
          <a:lstStyle/>
          <a:p>
            <a:pPr algn="ctr"/>
            <a:r>
              <a:rPr lang="en-US" sz="2000">
                <a:latin typeface="Roboto" panose="02000000000000000000" pitchFamily="2" charset="0"/>
                <a:ea typeface="Roboto" panose="02000000000000000000" pitchFamily="2" charset="0"/>
                <a:cs typeface="Roboto" panose="02000000000000000000" pitchFamily="2" charset="0"/>
              </a:rPr>
              <a:t>Account</a:t>
            </a:r>
            <a:br>
              <a:rPr lang="en-US" sz="2000">
                <a:latin typeface="Roboto" panose="02000000000000000000" pitchFamily="2" charset="0"/>
                <a:ea typeface="Roboto" panose="02000000000000000000" pitchFamily="2" charset="0"/>
                <a:cs typeface="Roboto" panose="02000000000000000000" pitchFamily="2" charset="0"/>
              </a:rPr>
            </a:br>
            <a:r>
              <a:rPr lang="en-US" sz="2000">
                <a:latin typeface="Roboto" panose="02000000000000000000" pitchFamily="2" charset="0"/>
                <a:ea typeface="Roboto" panose="02000000000000000000" pitchFamily="2" charset="0"/>
                <a:cs typeface="Roboto" panose="02000000000000000000" pitchFamily="2" charset="0"/>
              </a:rPr>
              <a:t>Info</a:t>
            </a:r>
          </a:p>
        </p:txBody>
      </p:sp>
      <p:sp>
        <p:nvSpPr>
          <p:cNvPr id="17" name="Rectangle 16">
            <a:extLst>
              <a:ext uri="{FF2B5EF4-FFF2-40B4-BE49-F238E27FC236}">
                <a16:creationId xmlns:a16="http://schemas.microsoft.com/office/drawing/2014/main" id="{23D77A53-7828-104D-57A8-B51A25A53E5B}"/>
              </a:ext>
            </a:extLst>
          </p:cNvPr>
          <p:cNvSpPr/>
          <p:nvPr/>
        </p:nvSpPr>
        <p:spPr>
          <a:xfrm>
            <a:off x="3352800" y="1473200"/>
            <a:ext cx="2794446" cy="477520"/>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D3F998C-517E-4BF6-14E9-2192D7D38E89}"/>
              </a:ext>
            </a:extLst>
          </p:cNvPr>
          <p:cNvSpPr txBox="1">
            <a:spLocks noGrp="1" noRot="1" noMove="1" noResize="1" noEditPoints="1" noAdjustHandles="1" noChangeArrowheads="1" noChangeShapeType="1"/>
          </p:cNvSpPr>
          <p:nvPr/>
        </p:nvSpPr>
        <p:spPr>
          <a:xfrm>
            <a:off x="3311213" y="1403361"/>
            <a:ext cx="2836033" cy="584775"/>
          </a:xfrm>
          <a:prstGeom prst="rect">
            <a:avLst/>
          </a:prstGeom>
          <a:noFill/>
        </p:spPr>
        <p:txBody>
          <a:bodyPr wrap="none" rtlCol="0">
            <a:spAutoFit/>
          </a:bodyPr>
          <a:lstStyle/>
          <a:p>
            <a:r>
              <a:rPr lang="en-US" sz="3200">
                <a:solidFill>
                  <a:srgbClr val="675848"/>
                </a:solidFill>
                <a:latin typeface="Roboto" panose="02000000000000000000" pitchFamily="2" charset="0"/>
                <a:ea typeface="Roboto" panose="02000000000000000000" pitchFamily="2" charset="0"/>
                <a:cs typeface="Roboto" panose="02000000000000000000" pitchFamily="2" charset="0"/>
              </a:rPr>
              <a:t>payment order</a:t>
            </a:r>
          </a:p>
        </p:txBody>
      </p:sp>
      <p:sp>
        <p:nvSpPr>
          <p:cNvPr id="18" name="TextBox 17">
            <a:extLst>
              <a:ext uri="{FF2B5EF4-FFF2-40B4-BE49-F238E27FC236}">
                <a16:creationId xmlns:a16="http://schemas.microsoft.com/office/drawing/2014/main" id="{BE11A3BB-8E81-C4B6-8CB3-126BE9544B3D}"/>
              </a:ext>
            </a:extLst>
          </p:cNvPr>
          <p:cNvSpPr txBox="1"/>
          <p:nvPr/>
        </p:nvSpPr>
        <p:spPr>
          <a:xfrm>
            <a:off x="2214725" y="2064336"/>
            <a:ext cx="654859" cy="461665"/>
          </a:xfrm>
          <a:prstGeom prst="rect">
            <a:avLst/>
          </a:prstGeom>
          <a:noFill/>
        </p:spPr>
        <p:txBody>
          <a:bodyPr wrap="none" rtlCol="0">
            <a:spAutoFit/>
          </a:bodyPr>
          <a:lstStyle/>
          <a:p>
            <a:r>
              <a:rPr lang="en-US" sz="2400">
                <a:solidFill>
                  <a:srgbClr val="675848"/>
                </a:solidFill>
              </a:rPr>
              <a:t>Pay</a:t>
            </a:r>
          </a:p>
        </p:txBody>
      </p:sp>
      <p:sp>
        <p:nvSpPr>
          <p:cNvPr id="19" name="TextBox 18">
            <a:extLst>
              <a:ext uri="{FF2B5EF4-FFF2-40B4-BE49-F238E27FC236}">
                <a16:creationId xmlns:a16="http://schemas.microsoft.com/office/drawing/2014/main" id="{D08DEE8B-844F-7D23-6942-12838AD71207}"/>
              </a:ext>
            </a:extLst>
          </p:cNvPr>
          <p:cNvSpPr txBox="1"/>
          <p:nvPr/>
        </p:nvSpPr>
        <p:spPr>
          <a:xfrm>
            <a:off x="1798165" y="2597140"/>
            <a:ext cx="1239442" cy="461665"/>
          </a:xfrm>
          <a:prstGeom prst="rect">
            <a:avLst/>
          </a:prstGeom>
          <a:noFill/>
        </p:spPr>
        <p:txBody>
          <a:bodyPr wrap="none" rtlCol="0">
            <a:spAutoFit/>
          </a:bodyPr>
          <a:lstStyle/>
          <a:p>
            <a:r>
              <a:rPr lang="en-US" sz="2400">
                <a:solidFill>
                  <a:srgbClr val="675848"/>
                </a:solidFill>
              </a:rPr>
              <a:t>Amount</a:t>
            </a:r>
          </a:p>
        </p:txBody>
      </p:sp>
      <p:sp>
        <p:nvSpPr>
          <p:cNvPr id="20" name="TextBox 19">
            <a:extLst>
              <a:ext uri="{FF2B5EF4-FFF2-40B4-BE49-F238E27FC236}">
                <a16:creationId xmlns:a16="http://schemas.microsoft.com/office/drawing/2014/main" id="{1737497F-961B-EB10-C364-8A02543FE8F6}"/>
              </a:ext>
            </a:extLst>
          </p:cNvPr>
          <p:cNvSpPr txBox="1"/>
          <p:nvPr/>
        </p:nvSpPr>
        <p:spPr>
          <a:xfrm>
            <a:off x="1906367" y="3665527"/>
            <a:ext cx="1023037" cy="461665"/>
          </a:xfrm>
          <a:prstGeom prst="rect">
            <a:avLst/>
          </a:prstGeom>
          <a:noFill/>
        </p:spPr>
        <p:txBody>
          <a:bodyPr wrap="none" rtlCol="0">
            <a:spAutoFit/>
          </a:bodyPr>
          <a:lstStyle/>
          <a:p>
            <a:r>
              <a:rPr lang="en-US" sz="2400">
                <a:solidFill>
                  <a:srgbClr val="675848"/>
                </a:solidFill>
              </a:rPr>
              <a:t>Memo</a:t>
            </a:r>
          </a:p>
        </p:txBody>
      </p:sp>
      <p:sp>
        <p:nvSpPr>
          <p:cNvPr id="21" name="TextBox 20">
            <a:extLst>
              <a:ext uri="{FF2B5EF4-FFF2-40B4-BE49-F238E27FC236}">
                <a16:creationId xmlns:a16="http://schemas.microsoft.com/office/drawing/2014/main" id="{279E50B6-22C8-7649-175B-0FD88288175F}"/>
              </a:ext>
            </a:extLst>
          </p:cNvPr>
          <p:cNvSpPr txBox="1"/>
          <p:nvPr/>
        </p:nvSpPr>
        <p:spPr>
          <a:xfrm>
            <a:off x="1973028" y="4991407"/>
            <a:ext cx="963212" cy="461665"/>
          </a:xfrm>
          <a:prstGeom prst="rect">
            <a:avLst/>
          </a:prstGeom>
          <a:noFill/>
        </p:spPr>
        <p:txBody>
          <a:bodyPr wrap="none" rtlCol="0">
            <a:spAutoFit/>
          </a:bodyPr>
          <a:lstStyle/>
          <a:p>
            <a:r>
              <a:rPr lang="en-US" sz="2400">
                <a:solidFill>
                  <a:srgbClr val="675848"/>
                </a:solidFill>
              </a:rPr>
              <a:t>From:</a:t>
            </a:r>
          </a:p>
        </p:txBody>
      </p:sp>
      <p:sp>
        <p:nvSpPr>
          <p:cNvPr id="25" name="Rectangle 24">
            <a:extLst>
              <a:ext uri="{FF2B5EF4-FFF2-40B4-BE49-F238E27FC236}">
                <a16:creationId xmlns:a16="http://schemas.microsoft.com/office/drawing/2014/main" id="{DDBBFA15-1FC4-2FE8-3B40-BF5137E9371D}"/>
              </a:ext>
            </a:extLst>
          </p:cNvPr>
          <p:cNvSpPr/>
          <p:nvPr/>
        </p:nvSpPr>
        <p:spPr>
          <a:xfrm>
            <a:off x="7228840" y="3266440"/>
            <a:ext cx="949960" cy="2438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DE3B21-3E4D-EF45-15DC-4EF507612D9B}"/>
              </a:ext>
            </a:extLst>
          </p:cNvPr>
          <p:cNvSpPr txBox="1"/>
          <p:nvPr/>
        </p:nvSpPr>
        <p:spPr>
          <a:xfrm>
            <a:off x="7137400" y="3190240"/>
            <a:ext cx="712054" cy="400110"/>
          </a:xfrm>
          <a:prstGeom prst="rect">
            <a:avLst/>
          </a:prstGeom>
          <a:noFill/>
        </p:spPr>
        <p:txBody>
          <a:bodyPr wrap="none" rtlCol="0">
            <a:spAutoFit/>
          </a:bodyPr>
          <a:lstStyle/>
          <a:p>
            <a:r>
              <a:rPr lang="en-US" sz="2000">
                <a:solidFill>
                  <a:srgbClr val="675848"/>
                </a:solidFill>
                <a:latin typeface="Roboto" panose="02000000000000000000" pitchFamily="2" charset="0"/>
                <a:ea typeface="Roboto" panose="02000000000000000000" pitchFamily="2" charset="0"/>
                <a:cs typeface="Roboto" panose="02000000000000000000" pitchFamily="2" charset="0"/>
              </a:rPr>
              <a:t>Gold</a:t>
            </a:r>
          </a:p>
        </p:txBody>
      </p:sp>
      <p:sp>
        <p:nvSpPr>
          <p:cNvPr id="28" name="Rectangle 27">
            <a:extLst>
              <a:ext uri="{FF2B5EF4-FFF2-40B4-BE49-F238E27FC236}">
                <a16:creationId xmlns:a16="http://schemas.microsoft.com/office/drawing/2014/main" id="{79D1EB26-39FE-673F-636B-7A53BF97F67E}"/>
              </a:ext>
            </a:extLst>
          </p:cNvPr>
          <p:cNvSpPr/>
          <p:nvPr/>
        </p:nvSpPr>
        <p:spPr>
          <a:xfrm>
            <a:off x="6096000" y="2141279"/>
            <a:ext cx="4155440" cy="968891"/>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61E2530-1683-D543-0B02-D72F2AAAE2CE}"/>
              </a:ext>
            </a:extLst>
          </p:cNvPr>
          <p:cNvSpPr txBox="1"/>
          <p:nvPr/>
        </p:nvSpPr>
        <p:spPr>
          <a:xfrm>
            <a:off x="6185403" y="2141279"/>
            <a:ext cx="3791872" cy="307777"/>
          </a:xfrm>
          <a:prstGeom prst="rect">
            <a:avLst/>
          </a:prstGeom>
          <a:noFill/>
        </p:spPr>
        <p:txBody>
          <a:bodyPr wrap="none" rtlCol="0">
            <a:spAutoFit/>
          </a:bodyPr>
          <a:lstStyle/>
          <a:p>
            <a:r>
              <a:rPr lang="en-US" sz="1400">
                <a:solidFill>
                  <a:srgbClr val="675848"/>
                </a:solidFill>
              </a:rPr>
              <a:t>(recipient e-gold account number, e.g. 101961)</a:t>
            </a:r>
          </a:p>
        </p:txBody>
      </p:sp>
      <p:sp>
        <p:nvSpPr>
          <p:cNvPr id="27" name="TextBox 26">
            <a:extLst>
              <a:ext uri="{FF2B5EF4-FFF2-40B4-BE49-F238E27FC236}">
                <a16:creationId xmlns:a16="http://schemas.microsoft.com/office/drawing/2014/main" id="{47C51ED5-CDA9-6ABE-5D94-7BB45EA8AF80}"/>
              </a:ext>
            </a:extLst>
          </p:cNvPr>
          <p:cNvSpPr txBox="1"/>
          <p:nvPr/>
        </p:nvSpPr>
        <p:spPr>
          <a:xfrm>
            <a:off x="6250190" y="2718106"/>
            <a:ext cx="3977371" cy="307777"/>
          </a:xfrm>
          <a:prstGeom prst="rect">
            <a:avLst/>
          </a:prstGeom>
          <a:noFill/>
        </p:spPr>
        <p:txBody>
          <a:bodyPr wrap="none" rtlCol="0">
            <a:spAutoFit/>
          </a:bodyPr>
          <a:lstStyle/>
          <a:p>
            <a:r>
              <a:rPr lang="en-US" sz="1400">
                <a:solidFill>
                  <a:srgbClr val="675848"/>
                </a:solidFill>
              </a:rPr>
              <a:t>(numerical amount of chosen units, e.g. 1000.00)</a:t>
            </a:r>
          </a:p>
        </p:txBody>
      </p:sp>
      <p:sp>
        <p:nvSpPr>
          <p:cNvPr id="30" name="Rectangle 29">
            <a:extLst>
              <a:ext uri="{FF2B5EF4-FFF2-40B4-BE49-F238E27FC236}">
                <a16:creationId xmlns:a16="http://schemas.microsoft.com/office/drawing/2014/main" id="{7F92D32D-9C9D-AD0A-0F44-66A7E0FAF774}"/>
              </a:ext>
            </a:extLst>
          </p:cNvPr>
          <p:cNvSpPr/>
          <p:nvPr/>
        </p:nvSpPr>
        <p:spPr>
          <a:xfrm>
            <a:off x="2869583" y="4171294"/>
            <a:ext cx="5970815" cy="461665"/>
          </a:xfrm>
          <a:prstGeom prst="rect">
            <a:avLst/>
          </a:prstGeom>
          <a:solidFill>
            <a:srgbClr val="FDF0A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A50038-FB55-E5AB-F020-B994903C6AE1}"/>
              </a:ext>
            </a:extLst>
          </p:cNvPr>
          <p:cNvSpPr txBox="1"/>
          <p:nvPr/>
        </p:nvSpPr>
        <p:spPr>
          <a:xfrm>
            <a:off x="2891310" y="4179073"/>
            <a:ext cx="5438540" cy="307777"/>
          </a:xfrm>
          <a:prstGeom prst="rect">
            <a:avLst/>
          </a:prstGeom>
          <a:noFill/>
        </p:spPr>
        <p:txBody>
          <a:bodyPr wrap="none" rtlCol="0">
            <a:spAutoFit/>
          </a:bodyPr>
          <a:lstStyle/>
          <a:p>
            <a:r>
              <a:rPr lang="en-US" sz="1400">
                <a:solidFill>
                  <a:srgbClr val="675848"/>
                </a:solidFill>
              </a:rPr>
              <a:t>(optional – will be visible to both payer and payee in account history)</a:t>
            </a:r>
          </a:p>
        </p:txBody>
      </p:sp>
      <p:sp>
        <p:nvSpPr>
          <p:cNvPr id="32" name="Rectangle 31">
            <a:extLst>
              <a:ext uri="{FF2B5EF4-FFF2-40B4-BE49-F238E27FC236}">
                <a16:creationId xmlns:a16="http://schemas.microsoft.com/office/drawing/2014/main" id="{B4573108-8423-19A9-42D6-D2888E99CE61}"/>
              </a:ext>
            </a:extLst>
          </p:cNvPr>
          <p:cNvSpPr/>
          <p:nvPr/>
        </p:nvSpPr>
        <p:spPr>
          <a:xfrm>
            <a:off x="8600440" y="5547360"/>
            <a:ext cx="1899920" cy="19808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496B09F-D0DF-699D-5D55-0594FAC441B8}"/>
              </a:ext>
            </a:extLst>
          </p:cNvPr>
          <p:cNvSpPr txBox="1"/>
          <p:nvPr/>
        </p:nvSpPr>
        <p:spPr>
          <a:xfrm>
            <a:off x="8904355" y="5512036"/>
            <a:ext cx="1568058" cy="276999"/>
          </a:xfrm>
          <a:prstGeom prst="rect">
            <a:avLst/>
          </a:prstGeom>
          <a:noFill/>
        </p:spPr>
        <p:txBody>
          <a:bodyPr wrap="none" rtlCol="0">
            <a:spAutoFit/>
          </a:bodyPr>
          <a:lstStyle/>
          <a:p>
            <a:r>
              <a:rPr lang="en-US" sz="1200">
                <a:latin typeface="Roboto" panose="02000000000000000000" pitchFamily="2" charset="0"/>
                <a:ea typeface="Roboto" panose="02000000000000000000" pitchFamily="2" charset="0"/>
                <a:cs typeface="Roboto" panose="02000000000000000000" pitchFamily="2" charset="0"/>
              </a:rPr>
              <a:t>Most recent payees:</a:t>
            </a:r>
          </a:p>
        </p:txBody>
      </p:sp>
      <p:sp>
        <p:nvSpPr>
          <p:cNvPr id="34" name="Rectangle 33">
            <a:extLst>
              <a:ext uri="{FF2B5EF4-FFF2-40B4-BE49-F238E27FC236}">
                <a16:creationId xmlns:a16="http://schemas.microsoft.com/office/drawing/2014/main" id="{F5253A4F-DED5-137A-C5B7-ACABF4CA8FBF}"/>
              </a:ext>
            </a:extLst>
          </p:cNvPr>
          <p:cNvSpPr/>
          <p:nvPr/>
        </p:nvSpPr>
        <p:spPr>
          <a:xfrm>
            <a:off x="6848284" y="6142957"/>
            <a:ext cx="3718116" cy="2130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0F1A8E57-D80D-37B7-5B2C-BE5CEA7D4A9E}"/>
              </a:ext>
            </a:extLst>
          </p:cNvPr>
          <p:cNvSpPr txBox="1"/>
          <p:nvPr/>
        </p:nvSpPr>
        <p:spPr>
          <a:xfrm>
            <a:off x="7025638" y="6073355"/>
            <a:ext cx="3629520" cy="307777"/>
          </a:xfrm>
          <a:prstGeom prst="rect">
            <a:avLst/>
          </a:prstGeom>
          <a:noFill/>
        </p:spPr>
        <p:txBody>
          <a:bodyPr wrap="none" rtlCol="0">
            <a:spAutoFit/>
          </a:bodyPr>
          <a:lstStyle/>
          <a:p>
            <a:r>
              <a:rPr lang="en-US" sz="1400">
                <a:solidFill>
                  <a:srgbClr val="675848"/>
                </a:solidFill>
              </a:rPr>
              <a:t>(select from list to use that same payee now)</a:t>
            </a:r>
          </a:p>
        </p:txBody>
      </p:sp>
      <p:sp>
        <p:nvSpPr>
          <p:cNvPr id="36" name="Rectangle 35">
            <a:extLst>
              <a:ext uri="{FF2B5EF4-FFF2-40B4-BE49-F238E27FC236}">
                <a16:creationId xmlns:a16="http://schemas.microsoft.com/office/drawing/2014/main" id="{A5A5A4F7-4077-2581-6C5B-2818985E8703}"/>
              </a:ext>
            </a:extLst>
          </p:cNvPr>
          <p:cNvSpPr/>
          <p:nvPr/>
        </p:nvSpPr>
        <p:spPr>
          <a:xfrm>
            <a:off x="5593809" y="6482080"/>
            <a:ext cx="979711" cy="2235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0B28F51-CF7E-B3B9-3C57-4DEA1C722067}"/>
              </a:ext>
            </a:extLst>
          </p:cNvPr>
          <p:cNvSpPr txBox="1"/>
          <p:nvPr/>
        </p:nvSpPr>
        <p:spPr>
          <a:xfrm>
            <a:off x="5574927" y="6392359"/>
            <a:ext cx="1042145" cy="400110"/>
          </a:xfrm>
          <a:prstGeom prst="rect">
            <a:avLst/>
          </a:prstGeom>
          <a:noFill/>
        </p:spPr>
        <p:txBody>
          <a:bodyPr wrap="none" rtlCol="0">
            <a:spAutoFit/>
          </a:bodyPr>
          <a:lstStyle/>
          <a:p>
            <a:r>
              <a:rPr lang="en-US" sz="2000"/>
              <a:t>Preview</a:t>
            </a:r>
          </a:p>
        </p:txBody>
      </p:sp>
    </p:spTree>
    <p:extLst>
      <p:ext uri="{BB962C8B-B14F-4D97-AF65-F5344CB8AC3E}">
        <p14:creationId xmlns:p14="http://schemas.microsoft.com/office/powerpoint/2010/main" val="2731661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70</Slides>
  <Notes>0</Notes>
  <HiddenSlides>0</HiddenSlide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TORKI HARCHEGANI MOHAMMAD</dc:creator>
  <cp:revision>1</cp:revision>
  <dcterms:created xsi:type="dcterms:W3CDTF">2024-12-30T16:48:36Z</dcterms:created>
  <dcterms:modified xsi:type="dcterms:W3CDTF">2025-01-03T10:30:17Z</dcterms:modified>
</cp:coreProperties>
</file>